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charts/chart58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59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0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1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2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3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4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charts/chart65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charts/chart66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charts/chart67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charts/chart68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charts/chart69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charts/chart70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charts/chart71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charts/chart72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charts/chart73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charts/chart74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charts/chart75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charts/chart76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charts/chart77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ppt/charts/chart78.xml" ContentType="application/vnd.openxmlformats-officedocument.drawingml.chart+xml"/>
  <Override PartName="/ppt/charts/style78.xml" ContentType="application/vnd.ms-office.chartstyle+xml"/>
  <Override PartName="/ppt/charts/colors78.xml" ContentType="application/vnd.ms-office.chartcolorstyle+xml"/>
  <Override PartName="/ppt/charts/chart79.xml" ContentType="application/vnd.openxmlformats-officedocument.drawingml.chart+xml"/>
  <Override PartName="/ppt/charts/style79.xml" ContentType="application/vnd.ms-office.chartstyle+xml"/>
  <Override PartName="/ppt/charts/colors79.xml" ContentType="application/vnd.ms-office.chartcolorstyle+xml"/>
  <Override PartName="/ppt/charts/chart80.xml" ContentType="application/vnd.openxmlformats-officedocument.drawingml.chart+xml"/>
  <Override PartName="/ppt/charts/style80.xml" ContentType="application/vnd.ms-office.chartstyle+xml"/>
  <Override PartName="/ppt/charts/colors80.xml" ContentType="application/vnd.ms-office.chartcolorstyle+xml"/>
  <Override PartName="/ppt/charts/chart81.xml" ContentType="application/vnd.openxmlformats-officedocument.drawingml.chart+xml"/>
  <Override PartName="/ppt/charts/style81.xml" ContentType="application/vnd.ms-office.chartstyle+xml"/>
  <Override PartName="/ppt/charts/colors81.xml" ContentType="application/vnd.ms-office.chartcolorstyle+xml"/>
  <Override PartName="/ppt/charts/chart82.xml" ContentType="application/vnd.openxmlformats-officedocument.drawingml.chart+xml"/>
  <Override PartName="/ppt/charts/style82.xml" ContentType="application/vnd.ms-office.chartstyle+xml"/>
  <Override PartName="/ppt/charts/colors82.xml" ContentType="application/vnd.ms-office.chartcolorstyle+xml"/>
  <Override PartName="/ppt/charts/chart83.xml" ContentType="application/vnd.openxmlformats-officedocument.drawingml.chart+xml"/>
  <Override PartName="/ppt/charts/style83.xml" ContentType="application/vnd.ms-office.chartstyle+xml"/>
  <Override PartName="/ppt/charts/colors83.xml" ContentType="application/vnd.ms-office.chartcolorstyle+xml"/>
  <Override PartName="/ppt/charts/chart84.xml" ContentType="application/vnd.openxmlformats-officedocument.drawingml.chart+xml"/>
  <Override PartName="/ppt/charts/style84.xml" ContentType="application/vnd.ms-office.chartstyle+xml"/>
  <Override PartName="/ppt/charts/colors84.xml" ContentType="application/vnd.ms-office.chartcolorstyle+xml"/>
  <Override PartName="/ppt/charts/chart85.xml" ContentType="application/vnd.openxmlformats-officedocument.drawingml.chart+xml"/>
  <Override PartName="/ppt/charts/style85.xml" ContentType="application/vnd.ms-office.chartstyle+xml"/>
  <Override PartName="/ppt/charts/colors85.xml" ContentType="application/vnd.ms-office.chartcolorstyle+xml"/>
  <Override PartName="/ppt/charts/chart86.xml" ContentType="application/vnd.openxmlformats-officedocument.drawingml.chart+xml"/>
  <Override PartName="/ppt/charts/style86.xml" ContentType="application/vnd.ms-office.chartstyle+xml"/>
  <Override PartName="/ppt/charts/colors86.xml" ContentType="application/vnd.ms-office.chartcolorstyle+xml"/>
  <Override PartName="/ppt/charts/chart87.xml" ContentType="application/vnd.openxmlformats-officedocument.drawingml.chart+xml"/>
  <Override PartName="/ppt/charts/style87.xml" ContentType="application/vnd.ms-office.chartstyle+xml"/>
  <Override PartName="/ppt/charts/colors87.xml" ContentType="application/vnd.ms-office.chartcolorstyle+xml"/>
  <Override PartName="/ppt/charts/chart88.xml" ContentType="application/vnd.openxmlformats-officedocument.drawingml.chart+xml"/>
  <Override PartName="/ppt/charts/style88.xml" ContentType="application/vnd.ms-office.chartstyle+xml"/>
  <Override PartName="/ppt/charts/colors88.xml" ContentType="application/vnd.ms-office.chartcolorstyle+xml"/>
  <Override PartName="/ppt/charts/chart89.xml" ContentType="application/vnd.openxmlformats-officedocument.drawingml.chart+xml"/>
  <Override PartName="/ppt/charts/style89.xml" ContentType="application/vnd.ms-office.chartstyle+xml"/>
  <Override PartName="/ppt/charts/colors89.xml" ContentType="application/vnd.ms-office.chartcolorstyle+xml"/>
  <Override PartName="/ppt/charts/chart90.xml" ContentType="application/vnd.openxmlformats-officedocument.drawingml.chart+xml"/>
  <Override PartName="/ppt/charts/style90.xml" ContentType="application/vnd.ms-office.chartstyle+xml"/>
  <Override PartName="/ppt/charts/colors90.xml" ContentType="application/vnd.ms-office.chartcolorstyle+xml"/>
  <Override PartName="/ppt/charts/chart91.xml" ContentType="application/vnd.openxmlformats-officedocument.drawingml.chart+xml"/>
  <Override PartName="/ppt/charts/style91.xml" ContentType="application/vnd.ms-office.chartstyle+xml"/>
  <Override PartName="/ppt/charts/colors91.xml" ContentType="application/vnd.ms-office.chartcolorstyle+xml"/>
  <Override PartName="/ppt/charts/chart92.xml" ContentType="application/vnd.openxmlformats-officedocument.drawingml.chart+xml"/>
  <Override PartName="/ppt/charts/style92.xml" ContentType="application/vnd.ms-office.chartstyle+xml"/>
  <Override PartName="/ppt/charts/colors92.xml" ContentType="application/vnd.ms-office.chartcolorstyle+xml"/>
  <Override PartName="/ppt/charts/chart93.xml" ContentType="application/vnd.openxmlformats-officedocument.drawingml.chart+xml"/>
  <Override PartName="/ppt/charts/style93.xml" ContentType="application/vnd.ms-office.chartstyle+xml"/>
  <Override PartName="/ppt/charts/colors93.xml" ContentType="application/vnd.ms-office.chartcolorstyle+xml"/>
  <Override PartName="/ppt/charts/chart94.xml" ContentType="application/vnd.openxmlformats-officedocument.drawingml.chart+xml"/>
  <Override PartName="/ppt/charts/style94.xml" ContentType="application/vnd.ms-office.chartstyle+xml"/>
  <Override PartName="/ppt/charts/colors94.xml" ContentType="application/vnd.ms-office.chartcolorstyle+xml"/>
  <Override PartName="/ppt/charts/chart95.xml" ContentType="application/vnd.openxmlformats-officedocument.drawingml.chart+xml"/>
  <Override PartName="/ppt/charts/style95.xml" ContentType="application/vnd.ms-office.chartstyle+xml"/>
  <Override PartName="/ppt/charts/colors95.xml" ContentType="application/vnd.ms-office.chartcolorstyle+xml"/>
  <Override PartName="/ppt/charts/chart96.xml" ContentType="application/vnd.openxmlformats-officedocument.drawingml.chart+xml"/>
  <Override PartName="/ppt/charts/style96.xml" ContentType="application/vnd.ms-office.chartstyle+xml"/>
  <Override PartName="/ppt/charts/colors96.xml" ContentType="application/vnd.ms-office.chartcolorstyle+xml"/>
  <Override PartName="/ppt/charts/chart97.xml" ContentType="application/vnd.openxmlformats-officedocument.drawingml.chart+xml"/>
  <Override PartName="/ppt/charts/style97.xml" ContentType="application/vnd.ms-office.chartstyle+xml"/>
  <Override PartName="/ppt/charts/colors97.xml" ContentType="application/vnd.ms-office.chartcolorstyle+xml"/>
  <Override PartName="/ppt/charts/chart98.xml" ContentType="application/vnd.openxmlformats-officedocument.drawingml.chart+xml"/>
  <Override PartName="/ppt/charts/style98.xml" ContentType="application/vnd.ms-office.chartstyle+xml"/>
  <Override PartName="/ppt/charts/colors98.xml" ContentType="application/vnd.ms-office.chartcolorstyle+xml"/>
  <Override PartName="/ppt/charts/chart99.xml" ContentType="application/vnd.openxmlformats-officedocument.drawingml.chart+xml"/>
  <Override PartName="/ppt/charts/style99.xml" ContentType="application/vnd.ms-office.chartstyle+xml"/>
  <Override PartName="/ppt/charts/colors99.xml" ContentType="application/vnd.ms-office.chartcolorstyle+xml"/>
  <Override PartName="/ppt/drawings/drawing1.xml" ContentType="application/vnd.openxmlformats-officedocument.drawingml.chartshapes+xml"/>
  <Override PartName="/ppt/charts/chart100.xml" ContentType="application/vnd.openxmlformats-officedocument.drawingml.chart+xml"/>
  <Override PartName="/ppt/charts/style100.xml" ContentType="application/vnd.ms-office.chartstyle+xml"/>
  <Override PartName="/ppt/charts/colors100.xml" ContentType="application/vnd.ms-office.chartcolorstyle+xml"/>
  <Override PartName="/ppt/drawings/drawing2.xml" ContentType="application/vnd.openxmlformats-officedocument.drawingml.chartshapes+xml"/>
  <Override PartName="/ppt/charts/chart101.xml" ContentType="application/vnd.openxmlformats-officedocument.drawingml.chart+xml"/>
  <Override PartName="/ppt/charts/style101.xml" ContentType="application/vnd.ms-office.chartstyle+xml"/>
  <Override PartName="/ppt/charts/colors101.xml" ContentType="application/vnd.ms-office.chartcolorstyle+xml"/>
  <Override PartName="/ppt/charts/chart102.xml" ContentType="application/vnd.openxmlformats-officedocument.drawingml.chart+xml"/>
  <Override PartName="/ppt/charts/style102.xml" ContentType="application/vnd.ms-office.chartstyle+xml"/>
  <Override PartName="/ppt/charts/colors102.xml" ContentType="application/vnd.ms-office.chartcolorstyle+xml"/>
  <Override PartName="/ppt/charts/chart103.xml" ContentType="application/vnd.openxmlformats-officedocument.drawingml.chart+xml"/>
  <Override PartName="/ppt/charts/style103.xml" ContentType="application/vnd.ms-office.chartstyle+xml"/>
  <Override PartName="/ppt/charts/colors103.xml" ContentType="application/vnd.ms-office.chartcolorstyle+xml"/>
  <Override PartName="/ppt/charts/chart104.xml" ContentType="application/vnd.openxmlformats-officedocument.drawingml.chart+xml"/>
  <Override PartName="/ppt/charts/style104.xml" ContentType="application/vnd.ms-office.chartstyle+xml"/>
  <Override PartName="/ppt/charts/colors104.xml" ContentType="application/vnd.ms-office.chartcolorstyle+xml"/>
  <Override PartName="/ppt/charts/chart105.xml" ContentType="application/vnd.openxmlformats-officedocument.drawingml.chart+xml"/>
  <Override PartName="/ppt/charts/style105.xml" ContentType="application/vnd.ms-office.chartstyle+xml"/>
  <Override PartName="/ppt/charts/colors105.xml" ContentType="application/vnd.ms-office.chartcolorstyle+xml"/>
  <Override PartName="/ppt/charts/chart106.xml" ContentType="application/vnd.openxmlformats-officedocument.drawingml.chart+xml"/>
  <Override PartName="/ppt/charts/style106.xml" ContentType="application/vnd.ms-office.chartstyle+xml"/>
  <Override PartName="/ppt/charts/colors106.xml" ContentType="application/vnd.ms-office.chartcolorstyle+xml"/>
  <Override PartName="/ppt/charts/chart107.xml" ContentType="application/vnd.openxmlformats-officedocument.drawingml.chart+xml"/>
  <Override PartName="/ppt/charts/style107.xml" ContentType="application/vnd.ms-office.chartstyle+xml"/>
  <Override PartName="/ppt/charts/colors107.xml" ContentType="application/vnd.ms-office.chartcolorstyle+xml"/>
  <Override PartName="/ppt/charts/chart108.xml" ContentType="application/vnd.openxmlformats-officedocument.drawingml.chart+xml"/>
  <Override PartName="/ppt/charts/style108.xml" ContentType="application/vnd.ms-office.chartstyle+xml"/>
  <Override PartName="/ppt/charts/colors108.xml" ContentType="application/vnd.ms-office.chartcolorstyle+xml"/>
  <Override PartName="/ppt/charts/chart109.xml" ContentType="application/vnd.openxmlformats-officedocument.drawingml.chart+xml"/>
  <Override PartName="/ppt/charts/style109.xml" ContentType="application/vnd.ms-office.chartstyle+xml"/>
  <Override PartName="/ppt/charts/colors10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6" r:id="rId2"/>
    <p:sldId id="256" r:id="rId3"/>
    <p:sldId id="257" r:id="rId4"/>
    <p:sldId id="27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8" r:id="rId13"/>
    <p:sldId id="258" r:id="rId14"/>
    <p:sldId id="286" r:id="rId15"/>
    <p:sldId id="260" r:id="rId16"/>
    <p:sldId id="287" r:id="rId17"/>
    <p:sldId id="261" r:id="rId18"/>
    <p:sldId id="288" r:id="rId19"/>
    <p:sldId id="262" r:id="rId20"/>
    <p:sldId id="289" r:id="rId21"/>
    <p:sldId id="263" r:id="rId22"/>
    <p:sldId id="290" r:id="rId23"/>
    <p:sldId id="264" r:id="rId24"/>
    <p:sldId id="291" r:id="rId25"/>
    <p:sldId id="265" r:id="rId26"/>
    <p:sldId id="292" r:id="rId27"/>
    <p:sldId id="283" r:id="rId28"/>
    <p:sldId id="280" r:id="rId29"/>
    <p:sldId id="284" r:id="rId30"/>
    <p:sldId id="285" r:id="rId31"/>
  </p:sldIdLst>
  <p:sldSz cx="12192000" cy="6858000"/>
  <p:notesSz cx="6788150" cy="99234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0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0.xml"/><Relationship Id="rId1" Type="http://schemas.microsoft.com/office/2011/relationships/chartStyle" Target="style100.xml"/><Relationship Id="rId4" Type="http://schemas.openxmlformats.org/officeDocument/2006/relationships/chartUserShapes" Target="../drawings/drawing2.xml"/></Relationships>
</file>

<file path=ppt/charts/_rels/chart10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1.xml"/><Relationship Id="rId1" Type="http://schemas.microsoft.com/office/2011/relationships/chartStyle" Target="style101.xml"/></Relationships>
</file>

<file path=ppt/charts/_rels/chart10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2.xml"/><Relationship Id="rId1" Type="http://schemas.microsoft.com/office/2011/relationships/chartStyle" Target="style102.xml"/></Relationships>
</file>

<file path=ppt/charts/_rels/chart10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3.xml"/><Relationship Id="rId1" Type="http://schemas.microsoft.com/office/2011/relationships/chartStyle" Target="style103.xml"/></Relationships>
</file>

<file path=ppt/charts/_rels/chart10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4.xml"/><Relationship Id="rId1" Type="http://schemas.microsoft.com/office/2011/relationships/chartStyle" Target="style104.xml"/></Relationships>
</file>

<file path=ppt/charts/_rels/chart10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5.xml"/><Relationship Id="rId1" Type="http://schemas.microsoft.com/office/2011/relationships/chartStyle" Target="style105.xml"/></Relationships>
</file>

<file path=ppt/charts/_rels/chart10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6.xml"/><Relationship Id="rId1" Type="http://schemas.microsoft.com/office/2011/relationships/chartStyle" Target="style106.xml"/></Relationships>
</file>

<file path=ppt/charts/_rels/chart10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7.xml"/><Relationship Id="rId1" Type="http://schemas.microsoft.com/office/2011/relationships/chartStyle" Target="style107.xml"/></Relationships>
</file>

<file path=ppt/charts/_rels/chart10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8.xml"/><Relationship Id="rId1" Type="http://schemas.microsoft.com/office/2011/relationships/chartStyle" Target="style108.xml"/></Relationships>
</file>

<file path=ppt/charts/_rels/chart10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9.xml"/><Relationship Id="rId1" Type="http://schemas.microsoft.com/office/2011/relationships/chartStyle" Target="style10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4.xml"/><Relationship Id="rId1" Type="http://schemas.microsoft.com/office/2011/relationships/chartStyle" Target="styl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5.xml"/><Relationship Id="rId1" Type="http://schemas.microsoft.com/office/2011/relationships/chartStyle" Target="styl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6.xml"/><Relationship Id="rId1" Type="http://schemas.microsoft.com/office/2011/relationships/chartStyle" Target="styl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7.xml"/><Relationship Id="rId1" Type="http://schemas.microsoft.com/office/2011/relationships/chartStyle" Target="styl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8.xml"/><Relationship Id="rId1" Type="http://schemas.microsoft.com/office/2011/relationships/chartStyle" Target="styl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9.xml"/><Relationship Id="rId1" Type="http://schemas.microsoft.com/office/2011/relationships/chartStyle" Target="styl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0.xml"/><Relationship Id="rId1" Type="http://schemas.microsoft.com/office/2011/relationships/chartStyle" Target="style70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1.xml"/><Relationship Id="rId1" Type="http://schemas.microsoft.com/office/2011/relationships/chartStyle" Target="style71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2.xml"/><Relationship Id="rId1" Type="http://schemas.microsoft.com/office/2011/relationships/chartStyle" Target="style72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3.xml"/><Relationship Id="rId1" Type="http://schemas.microsoft.com/office/2011/relationships/chartStyle" Target="style73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4.xml"/><Relationship Id="rId1" Type="http://schemas.microsoft.com/office/2011/relationships/chartStyle" Target="style74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5.xml"/><Relationship Id="rId1" Type="http://schemas.microsoft.com/office/2011/relationships/chartStyle" Target="style75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76.xml"/><Relationship Id="rId1" Type="http://schemas.microsoft.com/office/2011/relationships/chartStyle" Target="style76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77.xml"/><Relationship Id="rId1" Type="http://schemas.microsoft.com/office/2011/relationships/chartStyle" Target="style77.xm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78.xml"/><Relationship Id="rId1" Type="http://schemas.microsoft.com/office/2011/relationships/chartStyle" Target="style78.xm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79.xml"/><Relationship Id="rId1" Type="http://schemas.microsoft.com/office/2011/relationships/chartStyle" Target="style7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80.xml"/><Relationship Id="rId1" Type="http://schemas.microsoft.com/office/2011/relationships/chartStyle" Target="style80.xm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81.xml"/><Relationship Id="rId1" Type="http://schemas.microsoft.com/office/2011/relationships/chartStyle" Target="style81.xm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TC_CONGESTIONAMENTO_2017.xlsx" TargetMode="External"/><Relationship Id="rId2" Type="http://schemas.microsoft.com/office/2011/relationships/chartColorStyle" Target="colors82.xml"/><Relationship Id="rId1" Type="http://schemas.microsoft.com/office/2011/relationships/chartStyle" Target="style82.xm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83.xml"/><Relationship Id="rId1" Type="http://schemas.microsoft.com/office/2011/relationships/chartStyle" Target="style83.xm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GRAFICO%20PRODUTIVIDADE%202017.xlsx" TargetMode="External"/><Relationship Id="rId2" Type="http://schemas.microsoft.com/office/2011/relationships/chartColorStyle" Target="colors84.xml"/><Relationship Id="rId1" Type="http://schemas.microsoft.com/office/2011/relationships/chartStyle" Target="style84.xm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5.xml"/><Relationship Id="rId1" Type="http://schemas.microsoft.com/office/2011/relationships/chartStyle" Target="style85.xm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6.xml"/><Relationship Id="rId1" Type="http://schemas.microsoft.com/office/2011/relationships/chartStyle" Target="style86.xml"/></Relationships>
</file>

<file path=ppt/charts/_rels/chart8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7.xml"/><Relationship Id="rId1" Type="http://schemas.microsoft.com/office/2011/relationships/chartStyle" Target="style87.xml"/></Relationships>
</file>

<file path=ppt/charts/_rels/chart8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8.xml"/><Relationship Id="rId1" Type="http://schemas.microsoft.com/office/2011/relationships/chartStyle" Target="style88.xml"/></Relationships>
</file>

<file path=ppt/charts/_rels/chart8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9.xml"/><Relationship Id="rId1" Type="http://schemas.microsoft.com/office/2011/relationships/chartStyle" Target="style8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GRAFICO%20PRODUTIVIDADE%202017.xlsx" TargetMode="External"/><Relationship Id="rId2" Type="http://schemas.microsoft.com/office/2011/relationships/chartColorStyle" Target="colors90.xml"/><Relationship Id="rId1" Type="http://schemas.microsoft.com/office/2011/relationships/chartStyle" Target="style90.xml"/></Relationships>
</file>

<file path=ppt/charts/_rels/chart9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1.xml"/><Relationship Id="rId1" Type="http://schemas.microsoft.com/office/2011/relationships/chartStyle" Target="style91.xml"/></Relationships>
</file>

<file path=ppt/charts/_rels/chart9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2.xml"/><Relationship Id="rId1" Type="http://schemas.microsoft.com/office/2011/relationships/chartStyle" Target="style92.xml"/></Relationships>
</file>

<file path=ppt/charts/_rels/chart9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3.xml"/><Relationship Id="rId1" Type="http://schemas.microsoft.com/office/2011/relationships/chartStyle" Target="style93.xml"/></Relationships>
</file>

<file path=ppt/charts/_rels/chart9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4.xml"/><Relationship Id="rId1" Type="http://schemas.microsoft.com/office/2011/relationships/chartStyle" Target="style94.xml"/></Relationships>
</file>

<file path=ppt/charts/_rels/chart9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5.xml"/><Relationship Id="rId1" Type="http://schemas.microsoft.com/office/2011/relationships/chartStyle" Target="style95.xml"/></Relationships>
</file>

<file path=ppt/charts/_rels/chart9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GRAFICO%20PRODUTIVIDADE%202017.xlsx" TargetMode="External"/><Relationship Id="rId2" Type="http://schemas.microsoft.com/office/2011/relationships/chartColorStyle" Target="colors96.xml"/><Relationship Id="rId1" Type="http://schemas.microsoft.com/office/2011/relationships/chartStyle" Target="style96.xml"/></Relationships>
</file>

<file path=ppt/charts/_rels/chart9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7.xml"/><Relationship Id="rId1" Type="http://schemas.microsoft.com/office/2011/relationships/chartStyle" Target="style97.xml"/></Relationships>
</file>

<file path=ppt/charts/_rels/chart9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8.xml"/><Relationship Id="rId1" Type="http://schemas.microsoft.com/office/2011/relationships/chartStyle" Target="style98.xml"/></Relationships>
</file>

<file path=ppt/charts/_rels/chart9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99.xml"/><Relationship Id="rId1" Type="http://schemas.microsoft.com/office/2011/relationships/chartStyle" Target="style9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effectLst/>
              </a:rPr>
              <a:t>TRIBUNAL DE JUSTIÇA</a:t>
            </a:r>
            <a:endParaRPr lang="pt-BR" sz="1200" dirty="0" smtClean="0">
              <a:effectLst/>
            </a:endParaRPr>
          </a:p>
          <a:p>
            <a:pPr>
              <a:defRPr sz="1200"/>
            </a:pPr>
            <a:r>
              <a:rPr lang="en-US" sz="1200" b="1" i="0" baseline="0" dirty="0" smtClean="0">
                <a:effectLst/>
              </a:rPr>
              <a:t>SEGUNDO GRAU DE JURISDIÇÃO</a:t>
            </a:r>
            <a:endParaRPr lang="pt-BR" sz="1200" dirty="0">
              <a:effectLst/>
            </a:endParaRPr>
          </a:p>
        </c:rich>
      </c:tx>
      <c:layout>
        <c:manualLayout>
          <c:xMode val="edge"/>
          <c:yMode val="edge"/>
          <c:x val="0.23167721979450737"/>
          <c:y val="1.8327608160547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0.16457810175124035"/>
          <c:y val="0.15364644841259342"/>
          <c:w val="0.67084379649751935"/>
          <c:h val="0.68751428086265787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>
        <c:manualLayout>
          <c:layoutTarget val="inner"/>
          <c:xMode val="edge"/>
          <c:yMode val="edge"/>
          <c:x val="2.9478195620985963E-2"/>
          <c:y val="8.4365119195908597E-2"/>
          <c:w val="0.73794554912745025"/>
          <c:h val="0.7547412794976838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BE5D6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  <c:extLst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>
        <c:manualLayout>
          <c:layoutTarget val="inner"/>
          <c:xMode val="edge"/>
          <c:yMode val="edge"/>
          <c:x val="2.9478195620985963E-2"/>
          <c:y val="8.4365119195908597E-2"/>
          <c:w val="0.73794554912745025"/>
          <c:h val="0.7547412794976838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324630949501678"/>
          <c:y val="0.16106859630423007"/>
          <c:w val="0.62793451573986292"/>
          <c:h val="0.7545274388666397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4190314476650084"/>
          <c:y val="0.12048888433204916"/>
          <c:w val="0.72628238354831343"/>
          <c:h val="0.7590222313359016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[app_marcio.xlsx]PivotChartTable52</c:name>
    <c:fmtId val="4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/>
              <a:t>PROCESSOS DISTRIBUÍDOS ATÉ </a:t>
            </a:r>
            <a:r>
              <a:rPr lang="pt-BR" sz="1800" b="1" dirty="0" smtClean="0"/>
              <a:t>MARÇO/2018</a:t>
            </a:r>
            <a:endParaRPr lang="pt-BR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57150" cap="rnd">
            <a:solidFill>
              <a:schemeClr val="accent1">
                <a:lumMod val="75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>
                  <a:lumMod val="75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57150" cap="rnd">
            <a:solidFill>
              <a:schemeClr val="accent1">
                <a:lumMod val="75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>
                  <a:lumMod val="75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57150" cap="rnd">
            <a:solidFill>
              <a:schemeClr val="accent1">
                <a:lumMod val="75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>
                  <a:lumMod val="75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v>PJE</c:v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3.8797284190106693E-3"/>
                  <c:y val="5.3592292415582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836710236269195E-17"/>
                  <c:y val="-4.6893255863635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Janeiro</c:v>
              </c:pt>
              <c:pt idx="1">
                <c:v>Fevereiro</c:v>
              </c:pt>
              <c:pt idx="2">
                <c:v>Março</c:v>
              </c:pt>
            </c:strLit>
          </c:cat>
          <c:val>
            <c:numLit>
              <c:formatCode>#,##0</c:formatCode>
              <c:ptCount val="3"/>
              <c:pt idx="0">
                <c:v>963</c:v>
              </c:pt>
              <c:pt idx="1">
                <c:v>1562</c:v>
              </c:pt>
              <c:pt idx="2">
                <c:v>2108</c:v>
              </c:pt>
            </c:numLit>
          </c:val>
          <c:smooth val="0"/>
        </c:ser>
        <c:ser>
          <c:idx val="1"/>
          <c:order val="1"/>
          <c:tx>
            <c:v>PROTEUS</c:v>
          </c:tx>
          <c:spPr>
            <a:ln w="571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3.8797284190106693E-3"/>
                  <c:y val="-0.12058265793506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836710236269195E-17"/>
                  <c:y val="9.3786511727270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Janeiro</c:v>
              </c:pt>
              <c:pt idx="1">
                <c:v>Fevereiro</c:v>
              </c:pt>
              <c:pt idx="2">
                <c:v>Março</c:v>
              </c:pt>
            </c:strLit>
          </c:cat>
          <c:val>
            <c:numLit>
              <c:formatCode>#,##0</c:formatCode>
              <c:ptCount val="3"/>
              <c:pt idx="0">
                <c:v>2424</c:v>
              </c:pt>
              <c:pt idx="1">
                <c:v>1554</c:v>
              </c:pt>
              <c:pt idx="2">
                <c:v>1793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70464"/>
        <c:axId val="186075168"/>
      </c:lineChart>
      <c:catAx>
        <c:axId val="18607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5168"/>
        <c:crosses val="autoZero"/>
        <c:auto val="1"/>
        <c:lblAlgn val="ctr"/>
        <c:lblOffset val="100"/>
        <c:noMultiLvlLbl val="0"/>
        <c:extLst/>
      </c:catAx>
      <c:valAx>
        <c:axId val="18607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0464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[app_marcio.xlsx]PivotChartTable53</c:name>
    <c:fmtId val="48"/>
  </c:pivotSource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00B0F0"/>
          </a:solidFill>
          <a:ln>
            <a:solidFill>
              <a:srgbClr val="00B0F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 </c:separator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00B0F0"/>
          </a:solidFill>
          <a:ln>
            <a:solidFill>
              <a:srgbClr val="00B0F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 </c:separator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00B0F0"/>
          </a:solidFill>
          <a:ln>
            <a:solidFill>
              <a:srgbClr val="00B0F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4633</c:v>
              </c:pt>
              <c:pt idx="1">
                <c:v>5771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[app_marcio.xlsx]PivotChartTable56</c:name>
    <c:fmtId val="6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PROCESSOS BAIXADOS ATÉ 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57150">
              <a:solidFill>
                <a:schemeClr val="accent2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28575" cap="rnd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57150">
              <a:solidFill>
                <a:schemeClr val="accent2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28575" cap="rnd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57150">
              <a:solidFill>
                <a:schemeClr val="accent2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v>PJE</c:v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Janeiro</c:v>
              </c:pt>
              <c:pt idx="1">
                <c:v>Fevereiro</c:v>
              </c:pt>
              <c:pt idx="2">
                <c:v>Março</c:v>
              </c:pt>
            </c:strLit>
          </c:cat>
          <c:val>
            <c:numLit>
              <c:formatCode>#,##0</c:formatCode>
              <c:ptCount val="3"/>
              <c:pt idx="0">
                <c:v>257</c:v>
              </c:pt>
              <c:pt idx="1">
                <c:v>1020</c:v>
              </c:pt>
              <c:pt idx="2">
                <c:v>1182</c:v>
              </c:pt>
            </c:numLit>
          </c:val>
          <c:smooth val="0"/>
        </c:ser>
        <c:ser>
          <c:idx val="1"/>
          <c:order val="1"/>
          <c:tx>
            <c:v>PROTEUS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Janeiro</c:v>
              </c:pt>
              <c:pt idx="1">
                <c:v>Fevereiro</c:v>
              </c:pt>
              <c:pt idx="2">
                <c:v>Março</c:v>
              </c:pt>
            </c:strLit>
          </c:cat>
          <c:val>
            <c:numLit>
              <c:formatCode>#,##0</c:formatCode>
              <c:ptCount val="3"/>
              <c:pt idx="0">
                <c:v>1168</c:v>
              </c:pt>
              <c:pt idx="1">
                <c:v>2318</c:v>
              </c:pt>
              <c:pt idx="2">
                <c:v>2595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68504"/>
        <c:axId val="186065368"/>
      </c:lineChart>
      <c:catAx>
        <c:axId val="18606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65368"/>
        <c:crosses val="autoZero"/>
        <c:auto val="1"/>
        <c:lblAlgn val="ctr"/>
        <c:lblOffset val="100"/>
        <c:noMultiLvlLbl val="0"/>
        <c:extLst/>
      </c:catAx>
      <c:valAx>
        <c:axId val="18606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68504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[app_marcio.xlsx]PivotChartTable57</c:name>
    <c:fmtId val="57"/>
  </c:pivotSource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2459</c:v>
              </c:pt>
              <c:pt idx="1">
                <c:v>6081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[app_marcio.xlsx]PivotChartTable54</c:name>
    <c:fmtId val="9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300" b="1"/>
              <a:t>PROCESSOS JULGADOS ATÉ 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v>PJE</c:v>
          </c:tx>
          <c:spPr>
            <a:ln w="571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Janeiro</c:v>
              </c:pt>
              <c:pt idx="1">
                <c:v>Fevereiro</c:v>
              </c:pt>
              <c:pt idx="2">
                <c:v>Março</c:v>
              </c:pt>
            </c:strLit>
          </c:cat>
          <c:val>
            <c:numLit>
              <c:formatCode>#,##0</c:formatCode>
              <c:ptCount val="3"/>
              <c:pt idx="0">
                <c:v>649</c:v>
              </c:pt>
              <c:pt idx="1">
                <c:v>1273</c:v>
              </c:pt>
              <c:pt idx="2">
                <c:v>1431</c:v>
              </c:pt>
            </c:numLit>
          </c:val>
          <c:smooth val="0"/>
        </c:ser>
        <c:ser>
          <c:idx val="1"/>
          <c:order val="1"/>
          <c:tx>
            <c:v>PROTEUS</c:v>
          </c:tx>
          <c:spPr>
            <a:ln w="571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57150">
                <a:solidFill>
                  <a:schemeClr val="accent6"/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Janeiro</c:v>
              </c:pt>
              <c:pt idx="1">
                <c:v>Fevereiro</c:v>
              </c:pt>
              <c:pt idx="2">
                <c:v>Março</c:v>
              </c:pt>
            </c:strLit>
          </c:cat>
          <c:val>
            <c:numLit>
              <c:formatCode>#,##0</c:formatCode>
              <c:ptCount val="3"/>
              <c:pt idx="0">
                <c:v>1437</c:v>
              </c:pt>
              <c:pt idx="1">
                <c:v>2392</c:v>
              </c:pt>
              <c:pt idx="2">
                <c:v>2568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70856"/>
        <c:axId val="186068896"/>
      </c:lineChart>
      <c:catAx>
        <c:axId val="18607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68896"/>
        <c:crosses val="autoZero"/>
        <c:auto val="1"/>
        <c:lblAlgn val="ctr"/>
        <c:lblOffset val="100"/>
        <c:noMultiLvlLbl val="0"/>
        <c:extLst/>
      </c:catAx>
      <c:valAx>
        <c:axId val="18606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0856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[app_marcio.xlsx]PivotChartTable55</c:name>
    <c:fmtId val="105"/>
  </c:pivotSource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3353</c:v>
              </c:pt>
              <c:pt idx="1">
                <c:v>6397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127</c:v>
              </c:pt>
              <c:pt idx="1">
                <c:v>173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205</c:v>
              </c:pt>
              <c:pt idx="1">
                <c:v>165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TERCEIRA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142</c:v>
              </c:pt>
              <c:pt idx="1">
                <c:v>167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QUARTA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143</c:v>
              </c:pt>
              <c:pt idx="1">
                <c:v>160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TURMA DE CÂMARAS CÍVEIS REUNIDAS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8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TURMA DE CÂMARAS CÍVEIS REUNIDAS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cap="all" baseline="0">
                <a:effectLst/>
              </a:rPr>
              <a:t>TRIBUNAL DE JUSTIÇA</a:t>
            </a:r>
            <a:endParaRPr lang="pt-BR" sz="1000">
              <a:effectLst/>
            </a:endParaRPr>
          </a:p>
          <a:p>
            <a:pPr>
              <a:defRPr sz="1000"/>
            </a:pPr>
            <a:r>
              <a:rPr lang="en-US" sz="1000" b="1" i="0" cap="all" baseline="0">
                <a:effectLst/>
              </a:rPr>
              <a:t>SEGUNDO GRAU DE JURISDIÇÃO</a:t>
            </a:r>
            <a:endParaRPr lang="pt-BR" sz="1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2104</c:v>
              </c:pt>
              <c:pt idx="1">
                <c:v>1793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312051696220176"/>
          <c:y val="7.0860090901718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TURMA DE CÂMARAS CÍVEIS REUNIDAS DE DIREITO PÚBLICO E COLETIVO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31</c:v>
              </c:pt>
              <c:pt idx="1">
                <c:v>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TRIBUNAL PLENO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46</c:v>
              </c:pt>
              <c:pt idx="1">
                <c:v>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PÚBLICO E COLETIVO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523</c:v>
              </c:pt>
              <c:pt idx="1">
                <c:v>303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CÂMARA DE DIREITO PÚBLICO E COLETIVO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552</c:v>
              </c:pt>
              <c:pt idx="1">
                <c:v>299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TURMA DE CÂMARAS CRIMINAIS REUNIDAS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31</c:v>
              </c:pt>
              <c:pt idx="1">
                <c:v>14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CÂMARA CRIMINAL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72</c:v>
              </c:pt>
              <c:pt idx="1">
                <c:v>166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CÂMARA CRIMINAL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98</c:v>
              </c:pt>
              <c:pt idx="1">
                <c:v>176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TERCEIRA CÂMARA CRIMINAL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76</c:v>
              </c:pt>
              <c:pt idx="1">
                <c:v>168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9.6154056165731236E-2"/>
              <c:y val="-3.6376133857994059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9.6154056165731236E-2"/>
              <c:y val="-3.6376133857994059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9.6154056165731236E-2"/>
              <c:y val="-3.6376133857994059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PRIMEIRA TURMA DE CÂMARAS CÍVEIS REUNIDAS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9.6154056165731236E-2"/>
                  <c:y val="-3.637613385799405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92</c:v>
              </c:pt>
              <c:pt idx="1">
                <c:v>60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8.9837471420246229E-2"/>
              <c:y val="-9.0674850653187158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8.9837471420246229E-2"/>
              <c:y val="-9.0674850653187158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8.9837471420246229E-2"/>
              <c:y val="-9.0674850653187158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SEGUNDA TURMA DE CÂMARAS CÍVEIS REUNIDAS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8.9837471420246229E-2"/>
                  <c:y val="-9.067485065318715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51</c:v>
              </c:pt>
              <c:pt idx="1">
                <c:v>46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971</c:v>
              </c:pt>
              <c:pt idx="1">
                <c:v>2443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810</c:v>
              </c:pt>
              <c:pt idx="1">
                <c:v>2249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679</c:v>
              </c:pt>
              <c:pt idx="1">
                <c:v>1822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QUARTA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526</c:v>
              </c:pt>
              <c:pt idx="1">
                <c:v>1406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>
                <a:effectLst/>
              </a:rPr>
              <a:t>TRIBUNAL DE JUSTIÇA</a:t>
            </a:r>
            <a:endParaRPr lang="pt-BR" sz="1000">
              <a:effectLst/>
            </a:endParaRPr>
          </a:p>
          <a:p>
            <a:pPr>
              <a:defRPr sz="1000"/>
            </a:pPr>
            <a:r>
              <a:rPr lang="en-US" sz="1000" b="1" i="0" baseline="0">
                <a:effectLst/>
              </a:rPr>
              <a:t>SEGUNDO GRAU DE JURISDIÇÃO</a:t>
            </a:r>
            <a:endParaRPr lang="pt-BR" sz="1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12374</c:v>
              </c:pt>
              <c:pt idx="1">
                <c:v>28592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TRIBUNAL PLENO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142</c:v>
              </c:pt>
              <c:pt idx="1">
                <c:v>135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9.7666065370819566E-2"/>
              <c:y val="-0.120131506288591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7.8753540514003656E-2"/>
              <c:y val="0.126262255706457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9.7666065370819566E-2"/>
              <c:y val="-0.120131506288591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7.8753540514003656E-2"/>
              <c:y val="0.126262255706457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9.7666065370819566E-2"/>
              <c:y val="-0.120131506288591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7.8753540514003656E-2"/>
              <c:y val="0.126262255706457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TURMA DE CÂMARAS CÍVEIS REUNIDAS DE DIREITO PÚBLICO E COLETIVO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9.7666065370819566E-2"/>
                  <c:y val="-0.120131506288591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3540514003656E-2"/>
                  <c:y val="0.126262255706457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721</c:v>
              </c:pt>
              <c:pt idx="1">
                <c:v>156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1.3505329757989177E-2"/>
              <c:y val="-0.1601032587918645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1.3505329757989177E-2"/>
              <c:y val="-0.1601032587918645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1.3505329757989177E-2"/>
              <c:y val="-0.1601032587918645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PRIMEIRA CÂMARA DE DIREITO PÚBLICO E COLETIVO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1.3505329757989177E-2"/>
                  <c:y val="-0.160103258791864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3802</c:v>
              </c:pt>
              <c:pt idx="1">
                <c:v>8205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0.22202361037617557"/>
              <c:y val="0.15395464954182278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0.2535444851375353"/>
              <c:y val="-0.1600849162615221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0.22202361037617557"/>
              <c:y val="0.15395464954182278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0.2535444851375353"/>
              <c:y val="-0.1600849162615221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0.22202361037617557"/>
              <c:y val="0.15395464954182278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0.2535444851375353"/>
              <c:y val="-0.1600849162615221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SEGUNDA CÂMARA DE DIREITO PÚBLICO E COLETIVO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2202361037617557"/>
                  <c:y val="0.153954649541822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535444851375353"/>
                  <c:y val="-0.160084916261522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3658</c:v>
              </c:pt>
              <c:pt idx="1">
                <c:v>8151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TURMA DE CÂMARAS CRIMINAIS REUNIDAS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77</c:v>
              </c:pt>
              <c:pt idx="1">
                <c:v>58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CRIMINAL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231</c:v>
              </c:pt>
              <c:pt idx="1">
                <c:v>1108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CRIMINAL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311</c:v>
              </c:pt>
              <c:pt idx="1">
                <c:v>1440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CRIMINAL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205</c:v>
              </c:pt>
              <c:pt idx="1">
                <c:v>1303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cap="all" baseline="0">
                <a:effectLst/>
              </a:rPr>
              <a:t>TRIBUNAL DE JUSTIÇA</a:t>
            </a:r>
            <a:endParaRPr lang="pt-BR">
              <a:effectLst/>
            </a:endParaRPr>
          </a:p>
          <a:p>
            <a:pPr>
              <a:defRPr sz="1000"/>
            </a:pPr>
            <a:r>
              <a:rPr lang="en-US" sz="1800" b="1" i="0" cap="all" baseline="0">
                <a:effectLst/>
              </a:rPr>
              <a:t>SEGUNDO GRAU DE JURISDIÇÃO</a:t>
            </a:r>
            <a:endParaRPr lang="pt-BR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TURMA DE CÂMARAS CÍVEIS REUNIDAS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11</c:v>
              </c:pt>
              <c:pt idx="1">
                <c:v>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TURMA DE CÂMARAS CÍVEIS REUNIDAS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14</c:v>
              </c:pt>
              <c:pt idx="1">
                <c:v>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156</c:v>
              </c:pt>
              <c:pt idx="1">
                <c:v>336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97</c:v>
              </c:pt>
              <c:pt idx="1">
                <c:v>284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95</c:v>
              </c:pt>
              <c:pt idx="1">
                <c:v>162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QUARTA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94</c:v>
              </c:pt>
              <c:pt idx="1">
                <c:v>274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TURMA DE CÂMARAS CÍVEIS REUNIDAS DE DIREITO PÚBLICO E COLETIVO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51</c:v>
              </c:pt>
              <c:pt idx="1">
                <c:v>14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PÚBLICO E COLETIVO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70</c:v>
              </c:pt>
              <c:pt idx="1">
                <c:v>510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DE DIREITO PÚBLICO E COLETIVO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41</c:v>
              </c:pt>
              <c:pt idx="1">
                <c:v>356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TRIBUNAL PLENO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</c:v>
              </c:pt>
              <c:pt idx="1">
                <c:v>7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TURMA DE CÂMARAS CRIMINAIS REUNIDAS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</c:v>
              </c:pt>
              <c:pt idx="1">
                <c:v>13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CRIMINAL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139</c:v>
              </c:pt>
              <c:pt idx="1">
                <c:v>269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CRIMINAL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162</c:v>
              </c:pt>
              <c:pt idx="1">
                <c:v>139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CRIMINAL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157</c:v>
              </c:pt>
              <c:pt idx="1">
                <c:v>226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[app_marcio.xlsx]PivotChartTable4</c:name>
    <c:fmtId val="4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cap="all" baseline="0">
                <a:effectLst/>
              </a:rPr>
              <a:t>TRIBUNAL DE JUSTIÇA</a:t>
            </a:r>
            <a:endParaRPr lang="pt-BR" sz="1000">
              <a:effectLst/>
            </a:endParaRPr>
          </a:p>
          <a:p>
            <a:pPr>
              <a:defRPr sz="1000"/>
            </a:pPr>
            <a:r>
              <a:rPr lang="en-US" sz="1000" b="1" i="0" cap="all" baseline="0">
                <a:effectLst/>
              </a:rPr>
              <a:t>SEGUNDO GRAU DE JURISDIÇÃO</a:t>
            </a:r>
            <a:endParaRPr lang="pt-BR" sz="1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1182</c:v>
              </c:pt>
              <c:pt idx="1">
                <c:v>2595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TAXA DE</a:t>
            </a:r>
            <a:r>
              <a:rPr lang="pt-BR" baseline="0"/>
              <a:t> CONGESTIONAMENTO</a:t>
            </a:r>
          </a:p>
          <a:p>
            <a:pPr>
              <a:defRPr/>
            </a:pPr>
            <a:r>
              <a:rPr lang="pt-BR" baseline="0"/>
              <a:t>TJMT</a:t>
            </a:r>
          </a:p>
          <a:p>
            <a:pPr>
              <a:defRPr/>
            </a:pPr>
            <a:r>
              <a:rPr lang="pt-BR" baseline="0"/>
              <a:t>PRIMEIRO SEMESTRE DE 2018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0.79013982392542725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0.79973511504704675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426984"/>
        <c:axId val="175419536"/>
        <c:axId val="0"/>
      </c:bar3DChart>
      <c:catAx>
        <c:axId val="17542698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75419536"/>
        <c:crossesAt val="1.0000000000000002E-3"/>
        <c:auto val="1"/>
        <c:lblAlgn val="ctr"/>
        <c:lblOffset val="100"/>
        <c:noMultiLvlLbl val="0"/>
        <c:extLst/>
      </c:catAx>
      <c:valAx>
        <c:axId val="175419536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426984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/>
              <a:t>TAXA DE CONGESTIONAMENTO</a:t>
            </a:r>
          </a:p>
          <a:p>
            <a:pPr>
              <a:defRPr sz="1800"/>
            </a:pPr>
            <a:r>
              <a:rPr lang="pt-BR" sz="1800"/>
              <a:t>CÂMARAS</a:t>
            </a:r>
            <a:r>
              <a:rPr lang="pt-BR" sz="1800" baseline="0"/>
              <a:t> DE DIREITO PRIVADO</a:t>
            </a:r>
            <a:endParaRPr lang="pt-BR" sz="1800"/>
          </a:p>
          <a:p>
            <a:pPr>
              <a:defRPr sz="1800"/>
            </a:pPr>
            <a:r>
              <a:rPr lang="pt-BR" sz="1800"/>
              <a:t>PRIMEIRO SEMESTRE DE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C573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2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3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6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QUARTA CÂMARA DE DIREITO PRIVADO</c:v>
              </c:pt>
              <c:pt idx="1">
                <c:v>TERCEIRA CÂMARA DE DIREITO PRIVADO</c:v>
              </c:pt>
              <c:pt idx="2">
                <c:v>SEGUNDA TURMA DE CÂMARAS CÍVEIS REUNIDAS DE DIREITO PRIVADO</c:v>
              </c:pt>
              <c:pt idx="3">
                <c:v>SEGUNDA CÂMARA DE DIREITO PRIVADO</c:v>
              </c:pt>
              <c:pt idx="4">
                <c:v>PRIMEIRA CÂMARA DE DIREITO PRIVADO</c:v>
              </c:pt>
              <c:pt idx="5">
                <c:v>PRIMEIRA TURMA DE CÂMARAS CÍVEIS REUNIDAS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0.63463917525773195</c:v>
              </c:pt>
              <c:pt idx="1">
                <c:v>0.67483080889461811</c:v>
              </c:pt>
              <c:pt idx="2">
                <c:v>0.72072072072072069</c:v>
              </c:pt>
              <c:pt idx="3">
                <c:v>0.73358654367878462</c:v>
              </c:pt>
              <c:pt idx="4">
                <c:v>0.7512030798845043</c:v>
              </c:pt>
              <c:pt idx="5">
                <c:v>0.83636363636363631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QUARTA CÂMARA DE DIREITO PRIVADO</c:v>
              </c:pt>
              <c:pt idx="1">
                <c:v>TERCEIRA CÂMARA DE DIREITO PRIVADO</c:v>
              </c:pt>
              <c:pt idx="2">
                <c:v>SEGUNDA TURMA DE CÂMARAS CÍVEIS REUNIDAS DE DIREITO PRIVADO</c:v>
              </c:pt>
              <c:pt idx="3">
                <c:v>SEGUNDA CÂMARA DE DIREITO PRIVADO</c:v>
              </c:pt>
              <c:pt idx="4">
                <c:v>PRIMEIRA CÂMARA DE DIREITO PRIVADO</c:v>
              </c:pt>
              <c:pt idx="5">
                <c:v>PRIMEIRA TURMA DE CÂMARAS CÍVEIS REUNIDAS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0.67318332718554041</c:v>
              </c:pt>
              <c:pt idx="1">
                <c:v>0.69862604540023898</c:v>
              </c:pt>
              <c:pt idx="2">
                <c:v>0.76515151515151514</c:v>
              </c:pt>
              <c:pt idx="3">
                <c:v>0.75394637935354547</c:v>
              </c:pt>
              <c:pt idx="4">
                <c:v>0.76632768361581916</c:v>
              </c:pt>
              <c:pt idx="5">
                <c:v>0.8540540540540541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422280"/>
        <c:axId val="179122288"/>
        <c:axId val="0"/>
      </c:bar3DChart>
      <c:catAx>
        <c:axId val="175422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2288"/>
        <c:crossesAt val="1.0000000000000002E-3"/>
        <c:auto val="1"/>
        <c:lblAlgn val="ctr"/>
        <c:lblOffset val="100"/>
        <c:noMultiLvlLbl val="0"/>
        <c:extLst/>
      </c:catAx>
      <c:valAx>
        <c:axId val="179122288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422280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TAXA DE CONGESTIONAMENTO</a:t>
            </a:r>
          </a:p>
          <a:p>
            <a:pPr>
              <a:defRPr/>
            </a:pPr>
            <a:r>
              <a:rPr lang="pt-BR"/>
              <a:t>CÂMARAS</a:t>
            </a:r>
            <a:r>
              <a:rPr lang="pt-BR" baseline="0"/>
              <a:t> DE DIREITO PÚBLICO E TRIBUNAL PLENO</a:t>
            </a:r>
          </a:p>
          <a:p>
            <a:pPr>
              <a:defRPr/>
            </a:pPr>
            <a:r>
              <a:rPr lang="pt-BR"/>
              <a:t>PRIMEIRO SEMESTRE DE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</c:pivotFmt>
      <c:pivotFmt>
        <c:idx val="1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7"/>
        <c:spPr>
          <a:solidFill>
            <a:srgbClr val="FD8067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CÍVEIS REUNIDAS DE DIREITO PÚBLICO E COLETIVO</c:v>
              </c:pt>
              <c:pt idx="1">
                <c:v>TRIBUNAL PLENO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0.79247015610651972</c:v>
              </c:pt>
              <c:pt idx="1">
                <c:v>0.79320987654320985</c:v>
              </c:pt>
              <c:pt idx="2">
                <c:v>0.88334237655995662</c:v>
              </c:pt>
              <c:pt idx="3">
                <c:v>0.9044320239313548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CÍVEIS REUNIDAS DE DIREITO PÚBLICO E COLETIVO</c:v>
              </c:pt>
              <c:pt idx="1">
                <c:v>TRIBUNAL PLENO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0.79621280432822361</c:v>
              </c:pt>
              <c:pt idx="1">
                <c:v>0.8</c:v>
              </c:pt>
              <c:pt idx="2">
                <c:v>0.88937890481440651</c:v>
              </c:pt>
              <c:pt idx="3">
                <c:v>0.90729285987017949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125816"/>
        <c:axId val="179123072"/>
        <c:axId val="0"/>
      </c:bar3DChart>
      <c:catAx>
        <c:axId val="179125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3072"/>
        <c:crossesAt val="1.0000000000000002E-3"/>
        <c:auto val="1"/>
        <c:lblAlgn val="ctr"/>
        <c:lblOffset val="100"/>
        <c:noMultiLvlLbl val="0"/>
        <c:extLst/>
      </c:catAx>
      <c:valAx>
        <c:axId val="179123072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5816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CÂMARAS</a:t>
            </a:r>
            <a:r>
              <a:rPr lang="pt-BR" baseline="0" dirty="0"/>
              <a:t> </a:t>
            </a:r>
            <a:r>
              <a:rPr lang="pt-BR" baseline="0" dirty="0" smtClean="0"/>
              <a:t>CRIMINAIS </a:t>
            </a:r>
            <a:endParaRPr lang="pt-BR" baseline="0" dirty="0"/>
          </a:p>
          <a:p>
            <a:pPr>
              <a:defRPr/>
            </a:pPr>
            <a:r>
              <a:rPr lang="pt-BR" dirty="0"/>
              <a:t>PRIMEIRO</a:t>
            </a:r>
            <a:r>
              <a:rPr lang="pt-BR" baseline="0" dirty="0"/>
              <a:t> SEMESTRE DE 2018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</c:pivotFmt>
      <c:pivotFmt>
        <c:idx val="17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PRIMEIRA CÂMARA CRIMINAL</c:v>
              </c:pt>
              <c:pt idx="1">
                <c:v>TERCEIRA CÂMARA CRIMINAL</c:v>
              </c:pt>
              <c:pt idx="2">
                <c:v>TURMA DE CÂMARAS CRIMINAIS REUNIDAS</c:v>
              </c:pt>
              <c:pt idx="3">
                <c:v>SEGUNDA CÂMARA CRIMINAL</c:v>
              </c:pt>
            </c:strLit>
          </c:cat>
          <c:val>
            <c:numLit>
              <c:formatCode>#,##0.00%;\-#,##0.00%;#,##0.00%</c:formatCode>
              <c:ptCount val="4"/>
              <c:pt idx="0">
                <c:v>0.55164737310774714</c:v>
              </c:pt>
              <c:pt idx="1">
                <c:v>0.55172413793103448</c:v>
              </c:pt>
              <c:pt idx="2">
                <c:v>0.59615384615384615</c:v>
              </c:pt>
              <c:pt idx="3">
                <c:v>0.70906068162926017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PRIMEIRA CÂMARA CRIMINAL</c:v>
              </c:pt>
              <c:pt idx="1">
                <c:v>TERCEIRA CÂMARA CRIMINAL</c:v>
              </c:pt>
              <c:pt idx="2">
                <c:v>TURMA DE CÂMARAS CRIMINAIS REUNIDAS</c:v>
              </c:pt>
              <c:pt idx="3">
                <c:v>SEGUNDA CÂMARA CRIMINAL</c:v>
              </c:pt>
            </c:strLit>
          </c:cat>
          <c:val>
            <c:numLit>
              <c:formatCode>#,##0.00%;\-#,##0.00%;#,##0.00%</c:formatCode>
              <c:ptCount val="4"/>
              <c:pt idx="0">
                <c:v>0.55204626334519569</c:v>
              </c:pt>
              <c:pt idx="1">
                <c:v>0.55172413793103448</c:v>
              </c:pt>
              <c:pt idx="2">
                <c:v>0.59615384615384615</c:v>
              </c:pt>
              <c:pt idx="3">
                <c:v>0.70918155380141257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129736"/>
        <c:axId val="179127776"/>
        <c:axId val="0"/>
      </c:bar3DChart>
      <c:catAx>
        <c:axId val="179129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7776"/>
        <c:crossesAt val="1.0000000000000002E-3"/>
        <c:auto val="1"/>
        <c:lblAlgn val="ctr"/>
        <c:lblOffset val="100"/>
        <c:noMultiLvlLbl val="0"/>
        <c:extLst/>
      </c:catAx>
      <c:valAx>
        <c:axId val="179127776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9736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TAXA DE CONGESTIONAMENTO</a:t>
            </a:r>
          </a:p>
          <a:p>
            <a:pPr>
              <a:defRPr/>
            </a:pPr>
            <a:r>
              <a:rPr lang="pt-BR"/>
              <a:t>DESEMBARGADORES CÂMARAS</a:t>
            </a:r>
            <a:r>
              <a:rPr lang="pt-BR" baseline="0"/>
              <a:t> DE DIREITO PRIVADO </a:t>
            </a:r>
          </a:p>
          <a:p>
            <a:pPr>
              <a:defRPr/>
            </a:pPr>
            <a:r>
              <a:rPr lang="pt-BR"/>
              <a:t>PRIMEIRO SEMESTRE DE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C573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4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6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7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858439874004076E-2"/>
              <c:y val="-6.340898070920463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117287381878822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0376134889753566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0376134889753459E-2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8938299055029493E-3"/>
              <c:y val="-3.1704490354602315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117287381878822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7.4115249212525474E-3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8938299055029493E-3"/>
              <c:y val="-3.1704490354602315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858439874004076E-2"/>
              <c:y val="-6.340898070920463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117287381878822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0376134889753459E-2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117287381878822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8938299055029493E-3"/>
              <c:y val="-3.1704490354602315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8938299055029493E-3"/>
              <c:y val="-3.1704490354602315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0376134889753566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7.4115249212525474E-3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858439874004076E-2"/>
              <c:y val="-6.340898070920463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117287381878822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0376134889753459E-2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1117287381878822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8938299055029493E-3"/>
              <c:y val="-3.1704490354602315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8938299055029493E-3"/>
              <c:y val="-3.1704490354602315E-17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1.0376134889753566E-2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7.4115249212525474E-3"/>
              <c:y val="1.7293558149589277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dLbl>
          <c:idx val="0"/>
          <c:layout>
            <c:manualLayout>
              <c:x val="8.152677413377803E-3"/>
              <c:y val="0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RUBENS DE OLIVEIRA SANTOS FILHO</c:v>
              </c:pt>
              <c:pt idx="1">
                <c:v>CARLOS ALBERTO ALVES DA ROCHA</c:v>
              </c:pt>
              <c:pt idx="2">
                <c:v>DIRCEU DOS SANTOS</c:v>
              </c:pt>
              <c:pt idx="3">
                <c:v>GUIOMAR TEODORO BORGES</c:v>
              </c:pt>
              <c:pt idx="4">
                <c:v>SERLY MARCONDES ALVES</c:v>
              </c:pt>
              <c:pt idx="5">
                <c:v>SEBASTIÃO DE MORAES FILHO</c:v>
              </c:pt>
              <c:pt idx="6">
                <c:v>SEBASTIÃO BARBOSA FARIAS</c:v>
              </c:pt>
              <c:pt idx="7">
                <c:v>CLARICE CLAUDINO DA SILVA</c:v>
              </c:pt>
              <c:pt idx="8">
                <c:v>NILZA MARIA PÔSSAS DE CARVALHO</c:v>
              </c:pt>
              <c:pt idx="9">
                <c:v>CLEUCI TEREZINHA CHAGAS PEREIRA DA SILVA</c:v>
              </c:pt>
              <c:pt idx="10">
                <c:v>MARIA HELENA G PÓVOAS</c:v>
              </c:pt>
              <c:pt idx="11">
                <c:v>JOÃO FERREIRA FILHO</c:v>
              </c:pt>
            </c:strLit>
          </c:cat>
          <c:val>
            <c:numLit>
              <c:formatCode>#,##0.00%;\-#,##0.00%;#,##0.00%</c:formatCode>
              <c:ptCount val="12"/>
              <c:pt idx="0">
                <c:v>0.61710037174721188</c:v>
              </c:pt>
              <c:pt idx="1">
                <c:v>0.63625592417061616</c:v>
              </c:pt>
              <c:pt idx="2">
                <c:v>0.63636363636363635</c:v>
              </c:pt>
              <c:pt idx="3">
                <c:v>0.6372767857142857</c:v>
              </c:pt>
              <c:pt idx="4">
                <c:v>0.66056166056166055</c:v>
              </c:pt>
              <c:pt idx="5">
                <c:v>0.67485822306238186</c:v>
              </c:pt>
              <c:pt idx="6">
                <c:v>0.69422776911076445</c:v>
              </c:pt>
              <c:pt idx="7">
                <c:v>0.71853741496598644</c:v>
              </c:pt>
              <c:pt idx="8">
                <c:v>0.72620050547598991</c:v>
              </c:pt>
              <c:pt idx="9">
                <c:v>0.74001566170712607</c:v>
              </c:pt>
              <c:pt idx="10">
                <c:v>0.76173913043478259</c:v>
              </c:pt>
              <c:pt idx="11">
                <c:v>0.81425485961123112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1858439874004076E-2"/>
                  <c:y val="-6.34089807092046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152677413377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117287381878822E-2"/>
                  <c:y val="1.7293558149589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3761348897534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117287381878822E-2"/>
                  <c:y val="1.7293558149589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8938299055029493E-3"/>
                  <c:y val="-3.17044903546023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152677413377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8938299055029493E-3"/>
                  <c:y val="-3.17044903546023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0376134889753566E-2"/>
                  <c:y val="1.7293558149589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152677413377803E-3"/>
                  <c:y val="1.7293558149589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4115249212525474E-3"/>
                  <c:y val="1.7293558149589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152677413377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RUBENS DE OLIVEIRA SANTOS FILHO</c:v>
              </c:pt>
              <c:pt idx="1">
                <c:v>CARLOS ALBERTO ALVES DA ROCHA</c:v>
              </c:pt>
              <c:pt idx="2">
                <c:v>DIRCEU DOS SANTOS</c:v>
              </c:pt>
              <c:pt idx="3">
                <c:v>GUIOMAR TEODORO BORGES</c:v>
              </c:pt>
              <c:pt idx="4">
                <c:v>SERLY MARCONDES ALVES</c:v>
              </c:pt>
              <c:pt idx="5">
                <c:v>SEBASTIÃO DE MORAES FILHO</c:v>
              </c:pt>
              <c:pt idx="6">
                <c:v>SEBASTIÃO BARBOSA FARIAS</c:v>
              </c:pt>
              <c:pt idx="7">
                <c:v>CLARICE CLAUDINO DA SILVA</c:v>
              </c:pt>
              <c:pt idx="8">
                <c:v>NILZA MARIA PÔSSAS DE CARVALHO</c:v>
              </c:pt>
              <c:pt idx="9">
                <c:v>CLEUCI TEREZINHA CHAGAS PEREIRA DA SILVA</c:v>
              </c:pt>
              <c:pt idx="10">
                <c:v>MARIA HELENA G PÓVOAS</c:v>
              </c:pt>
              <c:pt idx="11">
                <c:v>JOÃO FERREIRA FILHO</c:v>
              </c:pt>
            </c:strLit>
          </c:cat>
          <c:val>
            <c:numLit>
              <c:formatCode>#,##0.00%;\-#,##0.00%;#,##0.00%</c:formatCode>
              <c:ptCount val="12"/>
              <c:pt idx="0">
                <c:v>0.65590200445434299</c:v>
              </c:pt>
              <c:pt idx="1">
                <c:v>0.66738894907908997</c:v>
              </c:pt>
              <c:pt idx="2">
                <c:v>0.6578483245149912</c:v>
              </c:pt>
              <c:pt idx="3">
                <c:v>0.67105263157894735</c:v>
              </c:pt>
              <c:pt idx="4">
                <c:v>0.68799102132435463</c:v>
              </c:pt>
              <c:pt idx="5">
                <c:v>0.69611307420494695</c:v>
              </c:pt>
              <c:pt idx="6">
                <c:v>0.7078986587183308</c:v>
              </c:pt>
              <c:pt idx="7">
                <c:v>0.73667462211614954</c:v>
              </c:pt>
              <c:pt idx="8">
                <c:v>0.75209763539282992</c:v>
              </c:pt>
              <c:pt idx="9">
                <c:v>0.75389177168272792</c:v>
              </c:pt>
              <c:pt idx="10">
                <c:v>0.77831715210355989</c:v>
              </c:pt>
              <c:pt idx="11">
                <c:v>0.82139148494288683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128168"/>
        <c:axId val="179123464"/>
        <c:axId val="0"/>
      </c:bar3DChart>
      <c:catAx>
        <c:axId val="179128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3464"/>
        <c:crossesAt val="1.0000000000000002E-3"/>
        <c:auto val="1"/>
        <c:lblAlgn val="ctr"/>
        <c:lblOffset val="100"/>
        <c:noMultiLvlLbl val="0"/>
        <c:extLst/>
      </c:catAx>
      <c:valAx>
        <c:axId val="179123464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8168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TAXA DE CONGESTIONAMENTO</a:t>
            </a:r>
          </a:p>
          <a:p>
            <a:pPr>
              <a:defRPr/>
            </a:pPr>
            <a:r>
              <a:rPr lang="pt-BR"/>
              <a:t>DESEMBARGADORES CÂMARAS</a:t>
            </a:r>
            <a:r>
              <a:rPr lang="pt-BR" baseline="0"/>
              <a:t> DE DIREITO PÚBLICO</a:t>
            </a:r>
          </a:p>
          <a:p>
            <a:pPr>
              <a:defRPr/>
            </a:pPr>
            <a:r>
              <a:rPr lang="pt-BR"/>
              <a:t>PRIMEIRO SEMESTRE DE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MÁRCIO VIDAL</c:v>
              </c:pt>
              <c:pt idx="1">
                <c:v>JOSÉ ZUQUIM NOGUEIRA</c:v>
              </c:pt>
              <c:pt idx="2">
                <c:v>ANTÔNIA SIQUEIRA GONÇALVES RODRIGUES</c:v>
              </c:pt>
              <c:pt idx="3">
                <c:v>LUIZ CARLOS DA COSTA</c:v>
              </c:pt>
              <c:pt idx="4">
                <c:v>HELENA MARIA BEZERRA RAMOS</c:v>
              </c:pt>
              <c:pt idx="5">
                <c:v>MARIA EROTIDES KNEIP BARANJAK</c:v>
              </c:pt>
            </c:strLit>
          </c:cat>
          <c:val>
            <c:numLit>
              <c:formatCode>#,##0.00%;\-#,##0.00%;#,##0.00%</c:formatCode>
              <c:ptCount val="6"/>
              <c:pt idx="0">
                <c:v>0.86781609195402298</c:v>
              </c:pt>
              <c:pt idx="1">
                <c:v>0.89593353738522086</c:v>
              </c:pt>
              <c:pt idx="2">
                <c:v>0.90058910162002948</c:v>
              </c:pt>
              <c:pt idx="3">
                <c:v>0.90088691796008868</c:v>
              </c:pt>
              <c:pt idx="4">
                <c:v>0.90123164377072473</c:v>
              </c:pt>
              <c:pt idx="5">
                <c:v>0.95022761760242791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MÁRCIO VIDAL</c:v>
              </c:pt>
              <c:pt idx="1">
                <c:v>JOSÉ ZUQUIM NOGUEIRA</c:v>
              </c:pt>
              <c:pt idx="2">
                <c:v>ANTÔNIA SIQUEIRA GONÇALVES RODRIGUES</c:v>
              </c:pt>
              <c:pt idx="3">
                <c:v>LUIZ CARLOS DA COSTA</c:v>
              </c:pt>
              <c:pt idx="4">
                <c:v>HELENA MARIA BEZERRA RAMOS</c:v>
              </c:pt>
              <c:pt idx="5">
                <c:v>MARIA EROTIDES KNEIP BARANJAK</c:v>
              </c:pt>
            </c:strLit>
          </c:cat>
          <c:val>
            <c:numLit>
              <c:formatCode>#,##0.00%;\-#,##0.00%;#,##0.00%</c:formatCode>
              <c:ptCount val="6"/>
              <c:pt idx="0">
                <c:v>0.8704888661377016</c:v>
              </c:pt>
              <c:pt idx="1">
                <c:v>0.89919525624735286</c:v>
              </c:pt>
              <c:pt idx="2">
                <c:v>0.902126631222813</c:v>
              </c:pt>
              <c:pt idx="3">
                <c:v>0.90364302651433503</c:v>
              </c:pt>
              <c:pt idx="4">
                <c:v>0.90749778172138418</c:v>
              </c:pt>
              <c:pt idx="5">
                <c:v>0.95254629629629628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123856"/>
        <c:axId val="179124248"/>
        <c:axId val="0"/>
      </c:bar3DChart>
      <c:catAx>
        <c:axId val="179123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4248"/>
        <c:crossesAt val="1.0000000000000002E-3"/>
        <c:auto val="1"/>
        <c:lblAlgn val="ctr"/>
        <c:lblOffset val="100"/>
        <c:noMultiLvlLbl val="0"/>
        <c:extLst/>
      </c:catAx>
      <c:valAx>
        <c:axId val="179124248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3856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DESEMBARGADORES CÂMARAS</a:t>
            </a:r>
            <a:r>
              <a:rPr lang="pt-BR" baseline="0" dirty="0"/>
              <a:t> </a:t>
            </a:r>
            <a:r>
              <a:rPr lang="pt-BR" baseline="0" dirty="0" smtClean="0"/>
              <a:t>CRIMINAIS</a:t>
            </a:r>
            <a:endParaRPr lang="pt-BR" baseline="0" dirty="0"/>
          </a:p>
          <a:p>
            <a:pPr>
              <a:defRPr/>
            </a:pPr>
            <a:r>
              <a:rPr lang="pt-BR" dirty="0"/>
              <a:t>PRIMEIRO SEMESTRE DE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0"/>
        <c:spPr>
          <a:solidFill>
            <a:srgbClr val="FD8067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2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3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5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7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3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5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6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7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8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0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GILBERTO GIRALDELLI</c:v>
              </c:pt>
              <c:pt idx="2">
                <c:v>PAULO DA CUNHA</c:v>
              </c:pt>
              <c:pt idx="3">
                <c:v>PEDRO SAKAMOTO</c:v>
              </c:pt>
              <c:pt idx="4">
                <c:v>JUVENAL PEREIRA DA SILVA</c:v>
              </c:pt>
              <c:pt idx="5">
                <c:v>LUIZ FERREIRA DA SILVA</c:v>
              </c:pt>
              <c:pt idx="6">
                <c:v>MARCOS MACHADO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#,##0.00%;\-#,##0.00%;#,##0.00%</c:formatCode>
              <c:ptCount val="9"/>
              <c:pt idx="0">
                <c:v>0.50341064120054568</c:v>
              </c:pt>
              <c:pt idx="1">
                <c:v>0.51328502415458932</c:v>
              </c:pt>
              <c:pt idx="2">
                <c:v>0.52369077306733169</c:v>
              </c:pt>
              <c:pt idx="3">
                <c:v>0.52476415094339623</c:v>
              </c:pt>
              <c:pt idx="4">
                <c:v>0.57228195937873361</c:v>
              </c:pt>
              <c:pt idx="5">
                <c:v>0.58094144661308844</c:v>
              </c:pt>
              <c:pt idx="6">
                <c:v>0.62976629766297665</c:v>
              </c:pt>
              <c:pt idx="7">
                <c:v>0.75326215895610915</c:v>
              </c:pt>
              <c:pt idx="8">
                <c:v>0.86449184441656213</c:v>
              </c:pt>
            </c:numLit>
          </c:val>
        </c:ser>
        <c:ser>
          <c:idx val="1"/>
          <c:order val="1"/>
          <c:tx>
            <c:v>TAXA DE CONGESTIONAMENTO TOTAL NO 2º GRAU</c:v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GILBERTO GIRALDELLI</c:v>
              </c:pt>
              <c:pt idx="2">
                <c:v>PAULO DA CUNHA</c:v>
              </c:pt>
              <c:pt idx="3">
                <c:v>PEDRO SAKAMOTO</c:v>
              </c:pt>
              <c:pt idx="4">
                <c:v>JUVENAL PEREIRA DA SILVA</c:v>
              </c:pt>
              <c:pt idx="5">
                <c:v>LUIZ FERREIRA DA SILVA</c:v>
              </c:pt>
              <c:pt idx="6">
                <c:v>MARCOS MACHADO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#,##0.00%;\-#,##0.00%;#,##0.00%</c:formatCode>
              <c:ptCount val="9"/>
              <c:pt idx="0">
                <c:v>0.50810810810810814</c:v>
              </c:pt>
              <c:pt idx="1">
                <c:v>0.51387213510253316</c:v>
              </c:pt>
              <c:pt idx="2">
                <c:v>0.52428393524283934</c:v>
              </c:pt>
              <c:pt idx="3">
                <c:v>0.52699530516431925</c:v>
              </c:pt>
              <c:pt idx="4">
                <c:v>0.57228195937873361</c:v>
              </c:pt>
              <c:pt idx="5">
                <c:v>0.58094144661308844</c:v>
              </c:pt>
              <c:pt idx="6">
                <c:v>0.63022113022113024</c:v>
              </c:pt>
              <c:pt idx="7">
                <c:v>0.75355450236966826</c:v>
              </c:pt>
              <c:pt idx="8">
                <c:v>0.8648310387984981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129344"/>
        <c:axId val="179124640"/>
        <c:axId val="0"/>
      </c:bar3DChart>
      <c:catAx>
        <c:axId val="179129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4640"/>
        <c:crossesAt val="1.0000000000000002E-3"/>
        <c:auto val="1"/>
        <c:lblAlgn val="ctr"/>
        <c:lblOffset val="100"/>
        <c:noMultiLvlLbl val="0"/>
        <c:extLst/>
      </c:catAx>
      <c:valAx>
        <c:axId val="179124640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29344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i="0" baseline="0">
                <a:effectLst/>
              </a:rPr>
              <a:t>DEMONSTRATIVO DE PROCESSOS JULGADOS</a:t>
            </a:r>
            <a:endParaRPr lang="pt-BR" sz="1600">
              <a:effectLst/>
            </a:endParaRPr>
          </a:p>
          <a:p>
            <a:pPr>
              <a:defRPr/>
            </a:pPr>
            <a:r>
              <a:rPr lang="pt-BR" sz="1600" b="1" i="0" baseline="0">
                <a:effectLst/>
              </a:rPr>
              <a:t>FÍSICOS E ELETRÔNICOS</a:t>
            </a:r>
            <a:endParaRPr lang="pt-BR" sz="1600">
              <a:effectLst/>
            </a:endParaRPr>
          </a:p>
          <a:p>
            <a:pPr>
              <a:defRPr/>
            </a:pPr>
            <a:r>
              <a:rPr lang="pt-BR" sz="1600" b="1" i="0" baseline="0">
                <a:effectLst/>
              </a:rPr>
              <a:t>MARÇO/2018</a:t>
            </a:r>
            <a:endParaRPr lang="pt-BR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PJE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5"/>
              <c:pt idx="0">
                <c:v>SEÇÃO DE DIREITO PRIVADO</c:v>
              </c:pt>
              <c:pt idx="1">
                <c:v>SEGUNDA TURMA DE CÂMARAS CÍVEIS REUNIDAS DE DIREITO PRIVADO</c:v>
              </c:pt>
              <c:pt idx="2">
                <c:v>TURMA DE CÂMARAS CRIMINAIS REUNIDAS</c:v>
              </c:pt>
              <c:pt idx="3">
                <c:v>PRIMEIRA TURMA DE CÂMARAS CÍVEIS REUNIDAS DE DIREITO PRIVADO</c:v>
              </c:pt>
              <c:pt idx="4">
                <c:v>TRIBUNAL PLENO</c:v>
              </c:pt>
              <c:pt idx="5">
                <c:v>TURMA DE CÂMARAS CÍVEIS REUNIDAS DE DIREITO PÚBLICO E COLETIVO</c:v>
              </c:pt>
              <c:pt idx="6">
                <c:v>SEGUNDA CÂMARA CRIMINAL</c:v>
              </c:pt>
              <c:pt idx="7">
                <c:v>TERCEIRA CÂMARA CRIMINAL</c:v>
              </c:pt>
              <c:pt idx="8">
                <c:v>PRIMEIRA CÂMARA CRIMINAL</c:v>
              </c:pt>
              <c:pt idx="9">
                <c:v>QUARTA CÂMARA DE DIREITO PRIVADO</c:v>
              </c:pt>
              <c:pt idx="10">
                <c:v>TERCEIRA CÂMARA DE DIREITO PRIVADO</c:v>
              </c:pt>
              <c:pt idx="11">
                <c:v>SEGUNDA CÂMARA DE DIREITO PÚBLICO E COLETIVO</c:v>
              </c:pt>
              <c:pt idx="12">
                <c:v>PRIMEIRA CÂMARA DE DIREITO PRIVADO</c:v>
              </c:pt>
              <c:pt idx="13">
                <c:v>SEGUNDA CÂMARA DE DIREITO PRIVADO</c:v>
              </c:pt>
              <c:pt idx="14">
                <c:v>PRIMEIRA CÂMARA DE DIREITO PÚBLICO E COLETIVO</c:v>
              </c:pt>
            </c:strLit>
          </c:cat>
          <c:val>
            <c:numLit>
              <c:formatCode>#,##0</c:formatCode>
              <c:ptCount val="15"/>
              <c:pt idx="0">
                <c:v>9</c:v>
              </c:pt>
              <c:pt idx="1">
                <c:v>13</c:v>
              </c:pt>
              <c:pt idx="2">
                <c:v>10</c:v>
              </c:pt>
              <c:pt idx="3">
                <c:v>13</c:v>
              </c:pt>
              <c:pt idx="4">
                <c:v>13</c:v>
              </c:pt>
              <c:pt idx="5">
                <c:v>42</c:v>
              </c:pt>
              <c:pt idx="6">
                <c:v>100</c:v>
              </c:pt>
              <c:pt idx="7">
                <c:v>92</c:v>
              </c:pt>
              <c:pt idx="8">
                <c:v>90</c:v>
              </c:pt>
              <c:pt idx="9">
                <c:v>132</c:v>
              </c:pt>
              <c:pt idx="10">
                <c:v>189</c:v>
              </c:pt>
              <c:pt idx="11">
                <c:v>137</c:v>
              </c:pt>
              <c:pt idx="12">
                <c:v>194</c:v>
              </c:pt>
              <c:pt idx="13">
                <c:v>261</c:v>
              </c:pt>
              <c:pt idx="14">
                <c:v>85</c:v>
              </c:pt>
            </c:numLit>
          </c:val>
        </c:ser>
        <c:ser>
          <c:idx val="1"/>
          <c:order val="1"/>
          <c:tx>
            <c:v>PROTEUS</c:v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9.7730164606587385E-18"/>
                  <c:y val="-4.2209906207594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323191329553869E-3"/>
                  <c:y val="-3.215992853911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0149933005424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6129941938034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092065842634954E-17"/>
                  <c:y val="-2.813993747172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8139937471729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5"/>
              <c:pt idx="0">
                <c:v>SEÇÃO DE DIREITO PRIVADO</c:v>
              </c:pt>
              <c:pt idx="1">
                <c:v>SEGUNDA TURMA DE CÂMARAS CÍVEIS REUNIDAS DE DIREITO PRIVADO</c:v>
              </c:pt>
              <c:pt idx="2">
                <c:v>TURMA DE CÂMARAS CRIMINAIS REUNIDAS</c:v>
              </c:pt>
              <c:pt idx="3">
                <c:v>PRIMEIRA TURMA DE CÂMARAS CÍVEIS REUNIDAS DE DIREITO PRIVADO</c:v>
              </c:pt>
              <c:pt idx="4">
                <c:v>TRIBUNAL PLENO</c:v>
              </c:pt>
              <c:pt idx="5">
                <c:v>TURMA DE CÂMARAS CÍVEIS REUNIDAS DE DIREITO PÚBLICO E COLETIVO</c:v>
              </c:pt>
              <c:pt idx="6">
                <c:v>SEGUNDA CÂMARA CRIMINAL</c:v>
              </c:pt>
              <c:pt idx="7">
                <c:v>TERCEIRA CÂMARA CRIMINAL</c:v>
              </c:pt>
              <c:pt idx="8">
                <c:v>PRIMEIRA CÂMARA CRIMINAL</c:v>
              </c:pt>
              <c:pt idx="9">
                <c:v>QUARTA CÂMARA DE DIREITO PRIVADO</c:v>
              </c:pt>
              <c:pt idx="10">
                <c:v>TERCEIRA CÂMARA DE DIREITO PRIVADO</c:v>
              </c:pt>
              <c:pt idx="11">
                <c:v>SEGUNDA CÂMARA DE DIREITO PÚBLICO E COLETIVO</c:v>
              </c:pt>
              <c:pt idx="12">
                <c:v>PRIMEIRA CÂMARA DE DIREITO PRIVADO</c:v>
              </c:pt>
              <c:pt idx="13">
                <c:v>SEGUNDA CÂMARA DE DIREITO PRIVADO</c:v>
              </c:pt>
              <c:pt idx="14">
                <c:v>PRIMEIRA CÂMARA DE DIREITO PÚBLICO E COLETIVO</c:v>
              </c:pt>
            </c:strLit>
          </c:cat>
          <c:val>
            <c:numLit>
              <c:formatCode>#,##0</c:formatCode>
              <c:ptCount val="15"/>
              <c:pt idx="0">
                <c:v>1</c:v>
              </c:pt>
              <c:pt idx="1">
                <c:v>1</c:v>
              </c:pt>
              <c:pt idx="2">
                <c:v>6</c:v>
              </c:pt>
              <c:pt idx="3">
                <c:v>3</c:v>
              </c:pt>
              <c:pt idx="4">
                <c:v>28</c:v>
              </c:pt>
              <c:pt idx="5">
                <c:v>8</c:v>
              </c:pt>
              <c:pt idx="6">
                <c:v>57</c:v>
              </c:pt>
              <c:pt idx="7">
                <c:v>134</c:v>
              </c:pt>
              <c:pt idx="8">
                <c:v>255</c:v>
              </c:pt>
              <c:pt idx="9">
                <c:v>228</c:v>
              </c:pt>
              <c:pt idx="10">
                <c:v>238</c:v>
              </c:pt>
              <c:pt idx="11">
                <c:v>338</c:v>
              </c:pt>
              <c:pt idx="12">
                <c:v>287</c:v>
              </c:pt>
              <c:pt idx="13">
                <c:v>379</c:v>
              </c:pt>
              <c:pt idx="14">
                <c:v>600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0913640"/>
        <c:axId val="180910896"/>
        <c:axId val="0"/>
      </c:bar3DChart>
      <c:catAx>
        <c:axId val="180913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0896"/>
        <c:crosses val="autoZero"/>
        <c:auto val="1"/>
        <c:lblAlgn val="ctr"/>
        <c:lblOffset val="100"/>
        <c:noMultiLvlLbl val="0"/>
        <c:extLst/>
      </c:catAx>
      <c:valAx>
        <c:axId val="18091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3640"/>
        <c:crosses val="autoZero"/>
        <c:crossBetween val="between"/>
        <c:extLst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DEMONSTRATIVO MENSAL DE PROCESSOS DISTRIBUÍDOS E JULGADOS</a:t>
            </a:r>
          </a:p>
          <a:p>
            <a:pPr>
              <a:defRPr/>
            </a:pPr>
            <a:r>
              <a:rPr lang="pt-BR"/>
              <a:t>TRIBUNAL DE JUSTIÇA DO ESTADO DE MATO GROSSO</a:t>
            </a:r>
          </a:p>
          <a:p>
            <a:pPr>
              <a:defRPr/>
            </a:pPr>
            <a:r>
              <a:rPr lang="pt-BR"/>
              <a:t>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1.0253846153846153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3900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3999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3777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0914032"/>
        <c:axId val="180908544"/>
      </c:barChart>
      <c:catAx>
        <c:axId val="180914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08544"/>
        <c:crosses val="autoZero"/>
        <c:auto val="1"/>
        <c:lblAlgn val="ctr"/>
        <c:lblOffset val="100"/>
        <c:noMultiLvlLbl val="0"/>
        <c:extLst/>
      </c:catAx>
      <c:valAx>
        <c:axId val="18090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4032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DEMONSTRATIVO MENSAL DO ESTOQUE PROCESSUAL</a:t>
            </a:r>
          </a:p>
          <a:p>
            <a:pPr>
              <a:defRPr b="1"/>
            </a:pPr>
            <a:r>
              <a:rPr lang="pt-BR" b="1"/>
              <a:t>TRIBUNAL DE JUSTIÇA DO ESTADO DE MATO GROSSO</a:t>
            </a:r>
          </a:p>
          <a:p>
            <a:pPr>
              <a:defRPr b="1"/>
            </a:pPr>
            <a:r>
              <a:rPr lang="pt-BR" b="1"/>
              <a:t>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38132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17589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2361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909328"/>
        <c:axId val="180911288"/>
      </c:barChart>
      <c:catAx>
        <c:axId val="180909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1288"/>
        <c:crosses val="autoZero"/>
        <c:auto val="1"/>
        <c:lblAlgn val="ctr"/>
        <c:lblOffset val="100"/>
        <c:noMultiLvlLbl val="0"/>
        <c:extLst/>
      </c:catAx>
      <c:valAx>
        <c:axId val="180911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09328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baseline="0">
                <a:effectLst/>
              </a:rPr>
              <a:t>DEMONSTRATIVO MENSAL DE PROCESSOS DISTRIBUÍDOS E JULGADOS</a:t>
            </a:r>
            <a:endParaRPr lang="pt-BR">
              <a:effectLst/>
            </a:endParaRPr>
          </a:p>
          <a:p>
            <a:pPr>
              <a:defRPr/>
            </a:pPr>
            <a:r>
              <a:rPr lang="pt-BR" sz="1800" b="1" i="0" baseline="0">
                <a:effectLst/>
              </a:rPr>
              <a:t>CÂMARAS CRIMINAIS</a:t>
            </a:r>
            <a:endParaRPr lang="pt-BR">
              <a:effectLst/>
            </a:endParaRPr>
          </a:p>
          <a:p>
            <a:pPr>
              <a:defRPr/>
            </a:pPr>
            <a:r>
              <a:rPr lang="pt-BR" sz="1800" b="1" i="0" baseline="0">
                <a:effectLst/>
              </a:rPr>
              <a:t>MARÇO/2018</a:t>
            </a:r>
            <a:endParaRPr lang="pt-BR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TERCEIRA CÂMARA CRIMINAL</c:v>
              </c:pt>
              <c:pt idx="3">
                <c:v>PRIMEIRA CÂMARA CRIMINAL</c:v>
              </c:pt>
            </c:strLit>
          </c:cat>
          <c:val>
            <c:numLit>
              <c:formatCode>#,##0.00%;\-#,##0.00%;#,##0.00%</c:formatCode>
              <c:ptCount val="4"/>
              <c:pt idx="0">
                <c:v>0.35555555555555557</c:v>
              </c:pt>
              <c:pt idx="1">
                <c:v>0.57299270072992703</c:v>
              </c:pt>
              <c:pt idx="2">
                <c:v>0.92622950819672134</c:v>
              </c:pt>
              <c:pt idx="3">
                <c:v>1.4495798319327731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TERCEIRA CÂMARA CRIMINAL</c:v>
              </c:pt>
              <c:pt idx="3">
                <c:v>PRIMEIRA CÂMARA CRIMINAL</c:v>
              </c:pt>
            </c:strLit>
          </c:cat>
          <c:val>
            <c:numLit>
              <c:formatCode>#,##0</c:formatCode>
              <c:ptCount val="4"/>
              <c:pt idx="0">
                <c:v>45</c:v>
              </c:pt>
              <c:pt idx="1">
                <c:v>274</c:v>
              </c:pt>
              <c:pt idx="2">
                <c:v>244</c:v>
              </c:pt>
              <c:pt idx="3">
                <c:v>238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TERCEIRA CÂMARA CRIMINAL</c:v>
              </c:pt>
              <c:pt idx="3">
                <c:v>PRIMEIRA CÂMARA CRIMINAL</c:v>
              </c:pt>
            </c:strLit>
          </c:cat>
          <c:val>
            <c:numLit>
              <c:formatCode>#,##0</c:formatCode>
              <c:ptCount val="4"/>
              <c:pt idx="0">
                <c:v>16</c:v>
              </c:pt>
              <c:pt idx="1">
                <c:v>157</c:v>
              </c:pt>
              <c:pt idx="2">
                <c:v>226</c:v>
              </c:pt>
              <c:pt idx="3">
                <c:v>345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TERCEIRA CÂMARA CRIMINAL</c:v>
              </c:pt>
              <c:pt idx="3">
                <c:v>PRIMEIRA CÂMARA CRIMINAL</c:v>
              </c:pt>
            </c:strLit>
          </c:cat>
          <c:val>
            <c:numLit>
              <c:formatCode>#,##0</c:formatCode>
              <c:ptCount val="4"/>
              <c:pt idx="0">
                <c:v>18</c:v>
              </c:pt>
              <c:pt idx="1">
                <c:v>301</c:v>
              </c:pt>
              <c:pt idx="2">
                <c:v>383</c:v>
              </c:pt>
              <c:pt idx="3">
                <c:v>408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914424"/>
        <c:axId val="180910504"/>
      </c:barChart>
      <c:catAx>
        <c:axId val="180914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0504"/>
        <c:crosses val="autoZero"/>
        <c:auto val="1"/>
        <c:lblAlgn val="ctr"/>
        <c:lblOffset val="100"/>
        <c:noMultiLvlLbl val="0"/>
        <c:extLst/>
      </c:catAx>
      <c:valAx>
        <c:axId val="18091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4424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DEMONSTRATIVO MENSAL DO ESTOQUE PROCESSUAL</a:t>
            </a:r>
          </a:p>
          <a:p>
            <a:pPr>
              <a:defRPr b="1"/>
            </a:pPr>
            <a:r>
              <a:rPr lang="pt-BR" b="1"/>
              <a:t>CÂMARAS CRIMINAIS</a:t>
            </a:r>
          </a:p>
          <a:p>
            <a:pPr>
              <a:defRPr b="1"/>
            </a:pPr>
            <a:r>
              <a:rPr lang="pt-BR" b="1"/>
              <a:t>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PRIMEIRA CÂMARA CRIMINAL</c:v>
              </c:pt>
              <c:pt idx="2">
                <c:v>TERCEIRA CÂMARA CRIMINAL</c:v>
              </c:pt>
              <c:pt idx="3">
                <c:v>SEGUNDA CÂMARA CRIMINAL</c:v>
              </c:pt>
            </c:strLit>
          </c:cat>
          <c:val>
            <c:numLit>
              <c:formatCode>#,##0</c:formatCode>
              <c:ptCount val="4"/>
              <c:pt idx="0">
                <c:v>124</c:v>
              </c:pt>
              <c:pt idx="1">
                <c:v>1240</c:v>
              </c:pt>
              <c:pt idx="2">
                <c:v>1343</c:v>
              </c:pt>
              <c:pt idx="3">
                <c:v>1706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PRIMEIRA CÂMARA CRIMINAL</c:v>
              </c:pt>
              <c:pt idx="2">
                <c:v>TERCEIRA CÂMARA CRIMINAL</c:v>
              </c:pt>
              <c:pt idx="3">
                <c:v>SEGUNDA CÂMARA CRIMINAL</c:v>
              </c:pt>
            </c:strLit>
          </c:cat>
          <c:val>
            <c:numLit>
              <c:formatCode>#,##0</c:formatCode>
              <c:ptCount val="4"/>
              <c:pt idx="0">
                <c:v>24</c:v>
              </c:pt>
              <c:pt idx="1">
                <c:v>210</c:v>
              </c:pt>
              <c:pt idx="2">
                <c:v>290</c:v>
              </c:pt>
              <c:pt idx="3">
                <c:v>351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PRIMEIRA CÂMARA CRIMINAL</c:v>
              </c:pt>
              <c:pt idx="2">
                <c:v>TERCEIRA CÂMARA CRIMINAL</c:v>
              </c:pt>
              <c:pt idx="3">
                <c:v>SEGUNDA CÂMARA CRIMINAL</c:v>
              </c:pt>
            </c:strLit>
          </c:cat>
          <c:val>
            <c:numLit>
              <c:formatCode>#,##0</c:formatCode>
              <c:ptCount val="4"/>
              <c:pt idx="1">
                <c:v>2</c:v>
              </c:pt>
              <c:pt idx="3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908936"/>
        <c:axId val="180910112"/>
      </c:barChart>
      <c:catAx>
        <c:axId val="180908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0112"/>
        <c:crosses val="autoZero"/>
        <c:auto val="1"/>
        <c:lblAlgn val="ctr"/>
        <c:lblOffset val="100"/>
        <c:noMultiLvlLbl val="0"/>
        <c:extLst/>
      </c:catAx>
      <c:valAx>
        <c:axId val="18091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08936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 smtClean="0">
                <a:effectLst/>
              </a:rPr>
              <a:t>DEMONSTRATIVO MENSAL DE PROCESSOS DISTRIBUÍDOS E JULGADOS</a:t>
            </a:r>
            <a:endParaRPr lang="pt-BR" sz="1400" dirty="0" smtClean="0">
              <a:effectLst/>
            </a:endParaRPr>
          </a:p>
          <a:p>
            <a:pPr>
              <a:defRPr/>
            </a:pPr>
            <a:r>
              <a:rPr lang="pt-BR" sz="1400" b="1" i="0" baseline="0" dirty="0" smtClean="0">
                <a:effectLst/>
              </a:rPr>
              <a:t>POR ÓRGÃO JULGADOR COLEGIADO - CÂMARAS CÍVEIS DE DIREITO PÚBLICO E TRIBUNAL PLENO</a:t>
            </a:r>
            <a:endParaRPr lang="pt-BR" sz="1400" dirty="0" smtClean="0">
              <a:effectLst/>
            </a:endParaRPr>
          </a:p>
          <a:p>
            <a:pPr>
              <a:defRPr/>
            </a:pPr>
            <a:r>
              <a:rPr lang="pt-BR" sz="1400" b="1" i="0" u="none" strike="noStrike" baseline="0" dirty="0" smtClean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0.55816686251468861</c:v>
              </c:pt>
              <c:pt idx="1">
                <c:v>0.83050847457627119</c:v>
              </c:pt>
              <c:pt idx="2">
                <c:v>0.87234042553191493</c:v>
              </c:pt>
              <c:pt idx="3">
                <c:v>1.53125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</c:formatCode>
              <c:ptCount val="4"/>
              <c:pt idx="0">
                <c:v>851</c:v>
              </c:pt>
              <c:pt idx="1">
                <c:v>826</c:v>
              </c:pt>
              <c:pt idx="2">
                <c:v>47</c:v>
              </c:pt>
              <c:pt idx="3">
                <c:v>32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</c:formatCode>
              <c:ptCount val="4"/>
              <c:pt idx="0">
                <c:v>475</c:v>
              </c:pt>
              <c:pt idx="1">
                <c:v>686</c:v>
              </c:pt>
              <c:pt idx="2">
                <c:v>41</c:v>
              </c:pt>
              <c:pt idx="3">
                <c:v>49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</c:formatCode>
              <c:ptCount val="4"/>
              <c:pt idx="0">
                <c:v>397</c:v>
              </c:pt>
              <c:pt idx="1">
                <c:v>580</c:v>
              </c:pt>
              <c:pt idx="2">
                <c:v>14</c:v>
              </c:pt>
              <c:pt idx="3">
                <c:v>65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911680"/>
        <c:axId val="180912072"/>
      </c:barChart>
      <c:catAx>
        <c:axId val="180911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2072"/>
        <c:crosses val="autoZero"/>
        <c:auto val="1"/>
        <c:lblAlgn val="ctr"/>
        <c:lblOffset val="100"/>
        <c:noMultiLvlLbl val="0"/>
        <c:extLst/>
      </c:catAx>
      <c:valAx>
        <c:axId val="180912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1680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DEMONSTRATIVO MENSAL DO ESTOQUE PROCESSUAL</a:t>
            </a:r>
          </a:p>
          <a:p>
            <a:pPr>
              <a:defRPr b="1"/>
            </a:pPr>
            <a:r>
              <a:rPr lang="pt-BR" b="1" dirty="0"/>
              <a:t>POR ÓRGÃO JULGADOR COLEGIADO - CÂMARAS CÍVEIS DE DIREITO </a:t>
            </a:r>
            <a:r>
              <a:rPr lang="pt-BR" b="1" dirty="0" smtClean="0"/>
              <a:t>PÚBLICO,</a:t>
            </a:r>
            <a:r>
              <a:rPr lang="pt-BR" b="1" baseline="0" dirty="0" smtClean="0"/>
              <a:t> REUNIDAS </a:t>
            </a:r>
            <a:r>
              <a:rPr lang="pt-BR" b="1" dirty="0" smtClean="0"/>
              <a:t>E </a:t>
            </a:r>
            <a:r>
              <a:rPr lang="pt-BR" b="1" dirty="0"/>
              <a:t>TRIBUNAL PLENO</a:t>
            </a:r>
          </a:p>
          <a:p>
            <a:pPr>
              <a:defRPr b="1"/>
            </a:pPr>
            <a:r>
              <a:rPr lang="pt-BR" b="1" dirty="0"/>
              <a:t>MARÇO 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TRIBUNAL PLENO</c:v>
              </c:pt>
              <c:pt idx="1">
                <c:v>TURMA DE CÂMARAS CÍVEIS REUNIDAS DE DIREITO PÚBLICO E COLETIVO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</c:formatCode>
              <c:ptCount val="4"/>
              <c:pt idx="0">
                <c:v>249</c:v>
              </c:pt>
              <c:pt idx="1">
                <c:v>866</c:v>
              </c:pt>
              <c:pt idx="2">
                <c:v>11329</c:v>
              </c:pt>
              <c:pt idx="3">
                <c:v>11554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TRIBUNAL PLENO</c:v>
              </c:pt>
              <c:pt idx="1">
                <c:v>TURMA DE CÂMARAS CÍVEIS REUNIDAS DE DIREITO PÚBLICO E COLETIVO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</c:formatCode>
              <c:ptCount val="4"/>
              <c:pt idx="0">
                <c:v>90</c:v>
              </c:pt>
              <c:pt idx="1">
                <c:v>421</c:v>
              </c:pt>
              <c:pt idx="2">
                <c:v>5666</c:v>
              </c:pt>
              <c:pt idx="3">
                <c:v>7082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TRIBUNAL PLENO</c:v>
              </c:pt>
              <c:pt idx="1">
                <c:v>TURMA DE CÂMARAS CÍVEIS REUNIDAS DE DIREITO PÚBLICO E COLETIVO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</c:formatCode>
              <c:ptCount val="4"/>
              <c:pt idx="0">
                <c:v>14</c:v>
              </c:pt>
              <c:pt idx="1">
                <c:v>20</c:v>
              </c:pt>
              <c:pt idx="2">
                <c:v>792</c:v>
              </c:pt>
              <c:pt idx="3">
                <c:v>386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912856"/>
        <c:axId val="180913248"/>
      </c:barChart>
      <c:catAx>
        <c:axId val="180912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3248"/>
        <c:crosses val="autoZero"/>
        <c:auto val="1"/>
        <c:lblAlgn val="ctr"/>
        <c:lblOffset val="100"/>
        <c:noMultiLvlLbl val="0"/>
        <c:extLst/>
      </c:catAx>
      <c:valAx>
        <c:axId val="18091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912856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>
                <a:effectLst/>
              </a:rPr>
              <a:t>DEMONSTRATIVO MENSAL DE PROCESSOS DISTRIBUÍDOS E JULGADOS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 smtClean="0">
                <a:effectLst/>
              </a:rPr>
              <a:t>POR ÓRGÃO JULGADOR COLEGIADO - CÂMARAS </a:t>
            </a:r>
            <a:r>
              <a:rPr lang="pt-BR" sz="1400" b="1" i="0" baseline="0" dirty="0">
                <a:effectLst/>
              </a:rPr>
              <a:t>CÍVEIS </a:t>
            </a:r>
            <a:r>
              <a:rPr lang="pt-BR" sz="1400" b="1" i="0" baseline="0" dirty="0" smtClean="0">
                <a:effectLst/>
              </a:rPr>
              <a:t> E REUNIDAS DE </a:t>
            </a:r>
            <a:r>
              <a:rPr lang="pt-BR" sz="1400" b="1" i="0" baseline="0" dirty="0">
                <a:effectLst/>
              </a:rPr>
              <a:t>DIREITO PRIVADO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2500000000000077E-2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416666666666819E-2"/>
                  <c:y val="-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QUARTA CÂMARA DE DIREITO PRIVADO</c:v>
              </c:pt>
              <c:pt idx="1">
                <c:v>TERCEIRA CÂMARA DE DIREITO PRIVADO</c:v>
              </c:pt>
              <c:pt idx="2">
                <c:v>PRIMEIRA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1.1881188118811881</c:v>
              </c:pt>
              <c:pt idx="1">
                <c:v>1.3818770226537216</c:v>
              </c:pt>
              <c:pt idx="2">
                <c:v>1.6033333333333333</c:v>
              </c:pt>
              <c:pt idx="3">
                <c:v>1.7297297297297298</c:v>
              </c:pt>
              <c:pt idx="4">
                <c:v>2</c:v>
              </c:pt>
              <c:pt idx="5">
                <c:v>7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QUARTA CÂMARA DE DIREITO PRIVADO</c:v>
              </c:pt>
              <c:pt idx="1">
                <c:v>TERCEIRA CÂMARA DE DIREITO PRIVADO</c:v>
              </c:pt>
              <c:pt idx="2">
                <c:v>PRIMEIRA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</c:formatCode>
              <c:ptCount val="6"/>
              <c:pt idx="0">
                <c:v>303</c:v>
              </c:pt>
              <c:pt idx="1">
                <c:v>309</c:v>
              </c:pt>
              <c:pt idx="2">
                <c:v>300</c:v>
              </c:pt>
              <c:pt idx="3">
                <c:v>370</c:v>
              </c:pt>
              <c:pt idx="4">
                <c:v>8</c:v>
              </c:pt>
              <c:pt idx="5">
                <c:v>2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QUARTA CÂMARA DE DIREITO PRIVADO</c:v>
              </c:pt>
              <c:pt idx="1">
                <c:v>TERCEIRA CÂMARA DE DIREITO PRIVADO</c:v>
              </c:pt>
              <c:pt idx="2">
                <c:v>PRIMEIRA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</c:formatCode>
              <c:ptCount val="6"/>
              <c:pt idx="0">
                <c:v>360</c:v>
              </c:pt>
              <c:pt idx="1">
                <c:v>427</c:v>
              </c:pt>
              <c:pt idx="2">
                <c:v>481</c:v>
              </c:pt>
              <c:pt idx="3">
                <c:v>640</c:v>
              </c:pt>
              <c:pt idx="4">
                <c:v>16</c:v>
              </c:pt>
              <c:pt idx="5">
                <c:v>14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QUARTA CÂMARA DE DIREITO PRIVADO</c:v>
              </c:pt>
              <c:pt idx="1">
                <c:v>TERCEIRA CÂMARA DE DIREITO PRIVADO</c:v>
              </c:pt>
              <c:pt idx="2">
                <c:v>PRIMEIRA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</c:formatCode>
              <c:ptCount val="6"/>
              <c:pt idx="0">
                <c:v>368</c:v>
              </c:pt>
              <c:pt idx="1">
                <c:v>257</c:v>
              </c:pt>
              <c:pt idx="2">
                <c:v>492</c:v>
              </c:pt>
              <c:pt idx="3">
                <c:v>381</c:v>
              </c:pt>
              <c:pt idx="4">
                <c:v>13</c:v>
              </c:pt>
              <c:pt idx="5">
                <c:v>17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6272"/>
        <c:axId val="183343136"/>
      </c:barChart>
      <c:catAx>
        <c:axId val="183346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3136"/>
        <c:crosses val="autoZero"/>
        <c:auto val="1"/>
        <c:lblAlgn val="ctr"/>
        <c:lblOffset val="100"/>
        <c:noMultiLvlLbl val="0"/>
        <c:extLst/>
      </c:catAx>
      <c:valAx>
        <c:axId val="18334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6272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 smtClean="0">
                <a:effectLst/>
              </a:rPr>
              <a:t>DEMONSTRATIVO MENSAL DO ESTOQUE PROCESSUAL</a:t>
            </a:r>
            <a:endParaRPr lang="pt-BR" sz="1400" dirty="0" smtClean="0">
              <a:effectLst/>
            </a:endParaRPr>
          </a:p>
          <a:p>
            <a:pPr>
              <a:defRPr b="1"/>
            </a:pPr>
            <a:r>
              <a:rPr lang="pt-BR" sz="1400" b="1" i="0" baseline="0" dirty="0" smtClean="0">
                <a:effectLst/>
              </a:rPr>
              <a:t>POR ÓRGÃO JULGADOR COLEGIADO - </a:t>
            </a:r>
            <a:r>
              <a:rPr lang="pt-BR" sz="1400" b="1" dirty="0" smtClean="0"/>
              <a:t>CÂMARAS </a:t>
            </a:r>
            <a:r>
              <a:rPr lang="pt-BR" sz="1400" b="1" dirty="0"/>
              <a:t>CÍVEIS DE DIREITO PRIVADO</a:t>
            </a:r>
          </a:p>
          <a:p>
            <a:pPr>
              <a:defRPr b="1"/>
            </a:pPr>
            <a:r>
              <a:rPr lang="pt-BR" sz="1400" b="1" dirty="0"/>
              <a:t>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SEGUNDA TURMA DE CÂMARAS CÍVEIS REUNIDAS DE DIREITO PRIVADO</c:v>
              </c:pt>
              <c:pt idx="1">
                <c:v>PRIMEIRA TURMA DE CÂMARAS CÍVEIS REUNIDAS DE DIREITO PRIVADO</c:v>
              </c:pt>
              <c:pt idx="2">
                <c:v>QUARTA CÂMARA DE DIREITO PRIVADO</c:v>
              </c:pt>
              <c:pt idx="3">
                <c:v>TERCEIRA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76</c:v>
              </c:pt>
              <c:pt idx="1">
                <c:v>133</c:v>
              </c:pt>
              <c:pt idx="2">
                <c:v>1535</c:v>
              </c:pt>
              <c:pt idx="3">
                <c:v>2075</c:v>
              </c:pt>
              <c:pt idx="4">
                <c:v>2693</c:v>
              </c:pt>
              <c:pt idx="5">
                <c:v>3127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SEGUNDA TURMA DE CÂMARAS CÍVEIS REUNIDAS DE DIREITO PRIVADO</c:v>
              </c:pt>
              <c:pt idx="1">
                <c:v>PRIMEIRA TURMA DE CÂMARAS CÍVEIS REUNIDAS DE DIREITO PRIVADO</c:v>
              </c:pt>
              <c:pt idx="2">
                <c:v>QUARTA CÂMARA DE DIREITO PRIVADO</c:v>
              </c:pt>
              <c:pt idx="3">
                <c:v>TERCEIRA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19</c:v>
              </c:pt>
              <c:pt idx="1">
                <c:v>65</c:v>
              </c:pt>
              <c:pt idx="2">
                <c:v>363</c:v>
              </c:pt>
              <c:pt idx="3">
                <c:v>689</c:v>
              </c:pt>
              <c:pt idx="4">
                <c:v>783</c:v>
              </c:pt>
              <c:pt idx="5">
                <c:v>1493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SEGUNDA TURMA DE CÂMARAS CÍVEIS REUNIDAS DE DIREITO PRIVADO</c:v>
              </c:pt>
              <c:pt idx="1">
                <c:v>PRIMEIRA TURMA DE CÂMARAS CÍVEIS REUNIDAS DE DIREITO PRIVADO</c:v>
              </c:pt>
              <c:pt idx="2">
                <c:v>QUARTA CÂMARA DE DIREITO PRIVADO</c:v>
              </c:pt>
              <c:pt idx="3">
                <c:v>TERCEIRA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21</c:v>
              </c:pt>
              <c:pt idx="1">
                <c:v>20</c:v>
              </c:pt>
              <c:pt idx="2">
                <c:v>286</c:v>
              </c:pt>
              <c:pt idx="3">
                <c:v>215</c:v>
              </c:pt>
              <c:pt idx="4">
                <c:v>301</c:v>
              </c:pt>
              <c:pt idx="5">
                <c:v>266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7056"/>
        <c:axId val="183341960"/>
      </c:barChart>
      <c:catAx>
        <c:axId val="183347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1960"/>
        <c:crosses val="autoZero"/>
        <c:auto val="1"/>
        <c:lblAlgn val="ctr"/>
        <c:lblOffset val="100"/>
        <c:noMultiLvlLbl val="0"/>
        <c:extLst/>
      </c:catAx>
      <c:valAx>
        <c:axId val="18334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7056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>
                <a:effectLst/>
              </a:rPr>
              <a:t>DEMONSTRATIVO MENSAL DE PROCESSOS DISTRIBUÍDOS E JULGADOS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POR JULGADOR - CÂMARAS CRIMINAIS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ALBERTO FERREIRA DE SOUZA</c:v>
              </c:pt>
              <c:pt idx="1">
                <c:v>RONDON BASSIL DOWER FILHO</c:v>
              </c:pt>
              <c:pt idx="2">
                <c:v>LUIZ FERREIRA DA SILVA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PEDRO SAKAMOTO</c:v>
              </c:pt>
              <c:pt idx="6">
                <c:v>ORLANDO DE ALMEIDA PERRI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#,##0.00%;\-#,##0.00%;#,##0.00%</c:formatCode>
              <c:ptCount val="9"/>
              <c:pt idx="0">
                <c:v>0.21951219512195122</c:v>
              </c:pt>
              <c:pt idx="1">
                <c:v>0.48275862068965519</c:v>
              </c:pt>
              <c:pt idx="2">
                <c:v>0.68421052631578949</c:v>
              </c:pt>
              <c:pt idx="3">
                <c:v>0.8764044943820225</c:v>
              </c:pt>
              <c:pt idx="4">
                <c:v>1.1046511627906976</c:v>
              </c:pt>
              <c:pt idx="5">
                <c:v>1.2250000000000001</c:v>
              </c:pt>
              <c:pt idx="6">
                <c:v>1.3297872340425532</c:v>
              </c:pt>
              <c:pt idx="7">
                <c:v>1.3855421686746987</c:v>
              </c:pt>
              <c:pt idx="8">
                <c:v>1.4567901234567902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ALBERTO FERREIRA DE SOUZA</c:v>
              </c:pt>
              <c:pt idx="1">
                <c:v>RONDON BASSIL DOWER FILHO</c:v>
              </c:pt>
              <c:pt idx="2">
                <c:v>LUIZ FERREIRA DA SILVA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PEDRO SAKAMOTO</c:v>
              </c:pt>
              <c:pt idx="6">
                <c:v>ORLANDO DE ALMEIDA PERRI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</c:formatCode>
              <c:ptCount val="9"/>
              <c:pt idx="0">
                <c:v>123</c:v>
              </c:pt>
              <c:pt idx="1">
                <c:v>87</c:v>
              </c:pt>
              <c:pt idx="2">
                <c:v>95</c:v>
              </c:pt>
              <c:pt idx="3">
                <c:v>89</c:v>
              </c:pt>
              <c:pt idx="4">
                <c:v>86</c:v>
              </c:pt>
              <c:pt idx="5">
                <c:v>80</c:v>
              </c:pt>
              <c:pt idx="6">
                <c:v>94</c:v>
              </c:pt>
              <c:pt idx="7">
                <c:v>83</c:v>
              </c:pt>
              <c:pt idx="8">
                <c:v>81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ALBERTO FERREIRA DE SOUZA</c:v>
              </c:pt>
              <c:pt idx="1">
                <c:v>RONDON BASSIL DOWER FILHO</c:v>
              </c:pt>
              <c:pt idx="2">
                <c:v>LUIZ FERREIRA DA SILVA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PEDRO SAKAMOTO</c:v>
              </c:pt>
              <c:pt idx="6">
                <c:v>ORLANDO DE ALMEIDA PERRI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</c:formatCode>
              <c:ptCount val="9"/>
              <c:pt idx="0">
                <c:v>27</c:v>
              </c:pt>
              <c:pt idx="1">
                <c:v>42</c:v>
              </c:pt>
              <c:pt idx="2">
                <c:v>65</c:v>
              </c:pt>
              <c:pt idx="3">
                <c:v>78</c:v>
              </c:pt>
              <c:pt idx="4">
                <c:v>95</c:v>
              </c:pt>
              <c:pt idx="5">
                <c:v>98</c:v>
              </c:pt>
              <c:pt idx="6">
                <c:v>125</c:v>
              </c:pt>
              <c:pt idx="7">
                <c:v>115</c:v>
              </c:pt>
              <c:pt idx="8">
                <c:v>118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ALBERTO FERREIRA DE SOUZA</c:v>
              </c:pt>
              <c:pt idx="1">
                <c:v>RONDON BASSIL DOWER FILHO</c:v>
              </c:pt>
              <c:pt idx="2">
                <c:v>LUIZ FERREIRA DA SILVA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PEDRO SAKAMOTO</c:v>
              </c:pt>
              <c:pt idx="6">
                <c:v>ORLANDO DE ALMEIDA PERRI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</c:formatCode>
              <c:ptCount val="9"/>
              <c:pt idx="0">
                <c:v>29</c:v>
              </c:pt>
              <c:pt idx="1">
                <c:v>82</c:v>
              </c:pt>
              <c:pt idx="2">
                <c:v>120</c:v>
              </c:pt>
              <c:pt idx="3">
                <c:v>128</c:v>
              </c:pt>
              <c:pt idx="4">
                <c:v>144</c:v>
              </c:pt>
              <c:pt idx="5">
                <c:v>196</c:v>
              </c:pt>
              <c:pt idx="6">
                <c:v>152</c:v>
              </c:pt>
              <c:pt idx="7">
                <c:v>145</c:v>
              </c:pt>
              <c:pt idx="8">
                <c:v>117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3920"/>
        <c:axId val="183344312"/>
      </c:barChart>
      <c:catAx>
        <c:axId val="183343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4312"/>
        <c:crosses val="autoZero"/>
        <c:auto val="1"/>
        <c:lblAlgn val="ctr"/>
        <c:lblOffset val="100"/>
        <c:noMultiLvlLbl val="0"/>
        <c:extLst/>
      </c:catAx>
      <c:valAx>
        <c:axId val="183344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3920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DEMONSTRATIVO MENSAL DO ESTOQUE PROCESSUAL</a:t>
            </a:r>
          </a:p>
          <a:p>
            <a:pPr>
              <a:defRPr b="1"/>
            </a:pPr>
            <a:r>
              <a:rPr lang="pt-BR" b="1" dirty="0"/>
              <a:t>POR</a:t>
            </a:r>
            <a:r>
              <a:rPr lang="pt-BR" b="1" baseline="0" dirty="0"/>
              <a:t> JULGADOR - CÂMARAS CRIMINAIS</a:t>
            </a:r>
          </a:p>
          <a:p>
            <a:pPr>
              <a:defRPr b="1"/>
            </a:pPr>
            <a:r>
              <a:rPr lang="pt-BR" b="1" baseline="0" dirty="0"/>
              <a:t>MARÇO/2018</a:t>
            </a:r>
            <a:endParaRPr lang="pt-BR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PAULO DA CUNHA</c:v>
              </c:pt>
              <c:pt idx="2">
                <c:v>GILBERTO GIRALDELLI</c:v>
              </c:pt>
              <c:pt idx="3">
                <c:v>PEDRO SAKAMOTO</c:v>
              </c:pt>
              <c:pt idx="4">
                <c:v>JUVENAL PEREIRA DA SILVA</c:v>
              </c:pt>
              <c:pt idx="5">
                <c:v>MARCOS MACHADO</c:v>
              </c:pt>
              <c:pt idx="6">
                <c:v>LUIZ FERREIRA DA SILVA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</c:formatCode>
              <c:ptCount val="9"/>
              <c:pt idx="0">
                <c:v>359</c:v>
              </c:pt>
              <c:pt idx="1">
                <c:v>412</c:v>
              </c:pt>
              <c:pt idx="2">
                <c:v>418</c:v>
              </c:pt>
              <c:pt idx="3">
                <c:v>431</c:v>
              </c:pt>
              <c:pt idx="4">
                <c:v>474</c:v>
              </c:pt>
              <c:pt idx="5">
                <c:v>500</c:v>
              </c:pt>
              <c:pt idx="6">
                <c:v>505</c:v>
              </c:pt>
              <c:pt idx="7">
                <c:v>623</c:v>
              </c:pt>
              <c:pt idx="8">
                <c:v>684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PAULO DA CUNHA</c:v>
              </c:pt>
              <c:pt idx="2">
                <c:v>GILBERTO GIRALDELLI</c:v>
              </c:pt>
              <c:pt idx="3">
                <c:v>PEDRO SAKAMOTO</c:v>
              </c:pt>
              <c:pt idx="4">
                <c:v>JUVENAL PEREIRA DA SILVA</c:v>
              </c:pt>
              <c:pt idx="5">
                <c:v>MARCOS MACHADO</c:v>
              </c:pt>
              <c:pt idx="6">
                <c:v>LUIZ FERREIRA DA SILVA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</c:formatCode>
              <c:ptCount val="9"/>
              <c:pt idx="0">
                <c:v>23</c:v>
              </c:pt>
              <c:pt idx="1">
                <c:v>67</c:v>
              </c:pt>
              <c:pt idx="2">
                <c:v>72</c:v>
              </c:pt>
              <c:pt idx="3">
                <c:v>55</c:v>
              </c:pt>
              <c:pt idx="4">
                <c:v>112</c:v>
              </c:pt>
              <c:pt idx="5">
                <c:v>125</c:v>
              </c:pt>
              <c:pt idx="6">
                <c:v>116</c:v>
              </c:pt>
              <c:pt idx="7">
                <c:v>178</c:v>
              </c:pt>
              <c:pt idx="8">
                <c:v>127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PAULO DA CUNHA</c:v>
              </c:pt>
              <c:pt idx="2">
                <c:v>GILBERTO GIRALDELLI</c:v>
              </c:pt>
              <c:pt idx="3">
                <c:v>PEDRO SAKAMOTO</c:v>
              </c:pt>
              <c:pt idx="4">
                <c:v>JUVENAL PEREIRA DA SILVA</c:v>
              </c:pt>
              <c:pt idx="5">
                <c:v>MARCOS MACHADO</c:v>
              </c:pt>
              <c:pt idx="6">
                <c:v>LUIZ FERREIRA DA SILVA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General</c:formatCode>
              <c:ptCount val="9"/>
              <c:pt idx="0" formatCode="#,##0">
                <c:v>1</c:v>
              </c:pt>
              <c:pt idx="5" formatCode="#,##0">
                <c:v>1</c:v>
              </c:pt>
              <c:pt idx="7" formatCode="#,##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5096"/>
        <c:axId val="183348624"/>
      </c:barChart>
      <c:catAx>
        <c:axId val="183345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8624"/>
        <c:crosses val="autoZero"/>
        <c:auto val="1"/>
        <c:lblAlgn val="ctr"/>
        <c:lblOffset val="100"/>
        <c:noMultiLvlLbl val="0"/>
        <c:extLst/>
      </c:catAx>
      <c:valAx>
        <c:axId val="18334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5096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>
                <a:effectLst/>
              </a:rPr>
              <a:t>DEMONSTRATIVO MENSAL DE PROCESSOS DISTRIBUÍDOS E JULGADOS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POR JULGADOR - CÂMARAS  DE DIREITO PÚBLICO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bg1">
              <a:lumMod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bg1">
              <a:lumMod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bg1">
              <a:lumMod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MÁRCIO VIDAL</c:v>
              </c:pt>
              <c:pt idx="2">
                <c:v>MARIA EROTIDES KNEIP BARANJAK</c:v>
              </c:pt>
              <c:pt idx="3">
                <c:v>LUIZ CARLOS DA COSTA</c:v>
              </c:pt>
              <c:pt idx="4">
                <c:v>ANTÔNIA SIQUEIRA GONÇALVES RODRIGUES</c:v>
              </c:pt>
              <c:pt idx="5">
                <c:v>HELENA MARIA BEZERRA RAMOS</c:v>
              </c:pt>
            </c:strLit>
          </c:cat>
          <c:val>
            <c:numLit>
              <c:formatCode>#,##0.00%;\-#,##0.00%;#,##0.00%</c:formatCode>
              <c:ptCount val="6"/>
              <c:pt idx="0">
                <c:v>0.29591836734693877</c:v>
              </c:pt>
              <c:pt idx="1">
                <c:v>0.39721254355400698</c:v>
              </c:pt>
              <c:pt idx="2">
                <c:v>0.54355400696864109</c:v>
              </c:pt>
              <c:pt idx="3">
                <c:v>0.68965517241379315</c:v>
              </c:pt>
              <c:pt idx="4">
                <c:v>0.76027397260273977</c:v>
              </c:pt>
              <c:pt idx="5">
                <c:v>0.77385159010600701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MÁRCIO VIDAL</c:v>
              </c:pt>
              <c:pt idx="2">
                <c:v>MARIA EROTIDES KNEIP BARANJAK</c:v>
              </c:pt>
              <c:pt idx="3">
                <c:v>LUIZ CARLOS DA COSTA</c:v>
              </c:pt>
              <c:pt idx="4">
                <c:v>ANTÔNIA SIQUEIRA GONÇALVES RODRIGUES</c:v>
              </c:pt>
              <c:pt idx="5">
                <c:v>HELENA MARIA BEZERRA RAMOS</c:v>
              </c:pt>
            </c:strLit>
          </c:cat>
          <c:val>
            <c:numLit>
              <c:formatCode>#,##0</c:formatCode>
              <c:ptCount val="6"/>
              <c:pt idx="0">
                <c:v>294</c:v>
              </c:pt>
              <c:pt idx="1">
                <c:v>287</c:v>
              </c:pt>
              <c:pt idx="2">
                <c:v>287</c:v>
              </c:pt>
              <c:pt idx="3">
                <c:v>290</c:v>
              </c:pt>
              <c:pt idx="4">
                <c:v>292</c:v>
              </c:pt>
              <c:pt idx="5">
                <c:v>283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MÁRCIO VIDAL</c:v>
              </c:pt>
              <c:pt idx="2">
                <c:v>MARIA EROTIDES KNEIP BARANJAK</c:v>
              </c:pt>
              <c:pt idx="3">
                <c:v>LUIZ CARLOS DA COSTA</c:v>
              </c:pt>
              <c:pt idx="4">
                <c:v>ANTÔNIA SIQUEIRA GONÇALVES RODRIGUES</c:v>
              </c:pt>
              <c:pt idx="5">
                <c:v>HELENA MARIA BEZERRA RAMOS</c:v>
              </c:pt>
            </c:strLit>
          </c:cat>
          <c:val>
            <c:numLit>
              <c:formatCode>#,##0</c:formatCode>
              <c:ptCount val="6"/>
              <c:pt idx="0">
                <c:v>87</c:v>
              </c:pt>
              <c:pt idx="1">
                <c:v>114</c:v>
              </c:pt>
              <c:pt idx="2">
                <c:v>156</c:v>
              </c:pt>
              <c:pt idx="3">
                <c:v>200</c:v>
              </c:pt>
              <c:pt idx="4">
                <c:v>222</c:v>
              </c:pt>
              <c:pt idx="5">
                <c:v>219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MÁRCIO VIDAL</c:v>
              </c:pt>
              <c:pt idx="2">
                <c:v>MARIA EROTIDES KNEIP BARANJAK</c:v>
              </c:pt>
              <c:pt idx="3">
                <c:v>LUIZ CARLOS DA COSTA</c:v>
              </c:pt>
              <c:pt idx="4">
                <c:v>ANTÔNIA SIQUEIRA GONÇALVES RODRIGUES</c:v>
              </c:pt>
              <c:pt idx="5">
                <c:v>HELENA MARIA BEZERRA RAMOS</c:v>
              </c:pt>
            </c:strLit>
          </c:cat>
          <c:val>
            <c:numLit>
              <c:formatCode>#,##0</c:formatCode>
              <c:ptCount val="6"/>
              <c:pt idx="0">
                <c:v>185</c:v>
              </c:pt>
              <c:pt idx="1">
                <c:v>190</c:v>
              </c:pt>
              <c:pt idx="2">
                <c:v>70</c:v>
              </c:pt>
              <c:pt idx="3">
                <c:v>134</c:v>
              </c:pt>
              <c:pt idx="4">
                <c:v>105</c:v>
              </c:pt>
              <c:pt idx="5">
                <c:v>201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2352"/>
        <c:axId val="183348232"/>
      </c:barChart>
      <c:catAx>
        <c:axId val="183342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8232"/>
        <c:crosses val="autoZero"/>
        <c:auto val="1"/>
        <c:lblAlgn val="ctr"/>
        <c:lblOffset val="100"/>
        <c:noMultiLvlLbl val="0"/>
        <c:extLst/>
      </c:catAx>
      <c:valAx>
        <c:axId val="18334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2352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 smtClean="0">
                <a:effectLst/>
              </a:rPr>
              <a:t>DEMONSTRATIVO MENSAL DO ESTOQUE PROCESSUAL</a:t>
            </a:r>
            <a:endParaRPr lang="pt-BR" sz="1400" dirty="0" smtClean="0">
              <a:effectLst/>
            </a:endParaRPr>
          </a:p>
          <a:p>
            <a:pPr>
              <a:defRPr/>
            </a:pPr>
            <a:r>
              <a:rPr lang="pt-BR" sz="1400" b="1" i="0" baseline="0" dirty="0" smtClean="0">
                <a:effectLst/>
              </a:rPr>
              <a:t>POR </a:t>
            </a:r>
            <a:r>
              <a:rPr lang="pt-BR" sz="1400" b="1" i="0" baseline="0" dirty="0">
                <a:effectLst/>
              </a:rPr>
              <a:t>JULGADOR - CÂMARAS  DE DIREITO PÚBLICO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MARIA EROTIDES KNEIP BARANJAK</c:v>
              </c:pt>
              <c:pt idx="1">
                <c:v>MÁRCIO VIDAL</c:v>
              </c:pt>
              <c:pt idx="2">
                <c:v>ANTÔNIA SIQUEIRA GONÇALVES RODRIGUES</c:v>
              </c:pt>
              <c:pt idx="3">
                <c:v>HELENA MARIA BEZERRA RAMOS</c:v>
              </c:pt>
              <c:pt idx="4">
                <c:v>LUIZ CARLOS DA COSTA</c:v>
              </c:pt>
              <c:pt idx="5">
                <c:v>JOSÉ ZUQUIM NOGUEIRA</c:v>
              </c:pt>
            </c:strLit>
          </c:cat>
          <c:val>
            <c:numLit>
              <c:formatCode>#,##0</c:formatCode>
              <c:ptCount val="6"/>
              <c:pt idx="0">
                <c:v>3166</c:v>
              </c:pt>
              <c:pt idx="1">
                <c:v>3285</c:v>
              </c:pt>
              <c:pt idx="2">
                <c:v>3657</c:v>
              </c:pt>
              <c:pt idx="3">
                <c:v>3797</c:v>
              </c:pt>
              <c:pt idx="4">
                <c:v>4093</c:v>
              </c:pt>
              <c:pt idx="5">
                <c:v>4168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MARIA EROTIDES KNEIP BARANJAK</c:v>
              </c:pt>
              <c:pt idx="1">
                <c:v>MÁRCIO VIDAL</c:v>
              </c:pt>
              <c:pt idx="2">
                <c:v>ANTÔNIA SIQUEIRA GONÇALVES RODRIGUES</c:v>
              </c:pt>
              <c:pt idx="3">
                <c:v>HELENA MARIA BEZERRA RAMOS</c:v>
              </c:pt>
              <c:pt idx="4">
                <c:v>LUIZ CARLOS DA COSTA</c:v>
              </c:pt>
              <c:pt idx="5">
                <c:v>JOSÉ ZUQUIM NOGUEIRA</c:v>
              </c:pt>
            </c:strLit>
          </c:cat>
          <c:val>
            <c:numLit>
              <c:formatCode>#,##0</c:formatCode>
              <c:ptCount val="6"/>
              <c:pt idx="0">
                <c:v>1544</c:v>
              </c:pt>
              <c:pt idx="1">
                <c:v>1933</c:v>
              </c:pt>
              <c:pt idx="2">
                <c:v>2111</c:v>
              </c:pt>
              <c:pt idx="3">
                <c:v>1928</c:v>
              </c:pt>
              <c:pt idx="4">
                <c:v>2650</c:v>
              </c:pt>
              <c:pt idx="5">
                <c:v>2533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MARIA EROTIDES KNEIP BARANJAK</c:v>
              </c:pt>
              <c:pt idx="1">
                <c:v>MÁRCIO VIDAL</c:v>
              </c:pt>
              <c:pt idx="2">
                <c:v>ANTÔNIA SIQUEIRA GONÇALVES RODRIGUES</c:v>
              </c:pt>
              <c:pt idx="3">
                <c:v>HELENA MARIA BEZERRA RAMOS</c:v>
              </c:pt>
              <c:pt idx="4">
                <c:v>LUIZ CARLOS DA COSTA</c:v>
              </c:pt>
              <c:pt idx="5">
                <c:v>JOSÉ ZUQUIM NOGUEIRA</c:v>
              </c:pt>
            </c:strLit>
          </c:cat>
          <c:val>
            <c:numLit>
              <c:formatCode>#,##0</c:formatCode>
              <c:ptCount val="6"/>
              <c:pt idx="0">
                <c:v>169</c:v>
              </c:pt>
              <c:pt idx="1">
                <c:v>97</c:v>
              </c:pt>
              <c:pt idx="2">
                <c:v>51</c:v>
              </c:pt>
              <c:pt idx="3">
                <c:v>292</c:v>
              </c:pt>
              <c:pt idx="4">
                <c:v>123</c:v>
              </c:pt>
              <c:pt idx="5">
                <c:v>160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1176"/>
        <c:axId val="183347448"/>
      </c:barChart>
      <c:catAx>
        <c:axId val="183341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7448"/>
        <c:crosses val="autoZero"/>
        <c:auto val="1"/>
        <c:lblAlgn val="ctr"/>
        <c:lblOffset val="100"/>
        <c:noMultiLvlLbl val="0"/>
        <c:extLst/>
      </c:catAx>
      <c:valAx>
        <c:axId val="18334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1176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>
                <a:effectLst/>
              </a:rPr>
              <a:t>DEMONSTRATIVO MENSAL DE PROCESSOS DISTRIBUÍDOS E JULGADOS</a:t>
            </a:r>
            <a:endParaRPr lang="pt-BR" sz="1400" dirty="0">
              <a:effectLst/>
            </a:endParaRPr>
          </a:p>
          <a:p>
            <a:pPr>
              <a:defRPr/>
            </a:pPr>
            <a:r>
              <a:rPr lang="pt-BR" sz="1400" b="1" i="0" baseline="0" dirty="0">
                <a:effectLst/>
              </a:rPr>
              <a:t>POR JULGADOR - CÂMARAS DE DIREITO PRIVADO</a:t>
            </a:r>
          </a:p>
          <a:p>
            <a:pPr>
              <a:defRPr/>
            </a:pPr>
            <a:r>
              <a:rPr lang="pt-BR" sz="1400" b="1" i="0" baseline="0" dirty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GUIOMAR TEODORO BORGES</c:v>
              </c:pt>
              <c:pt idx="1">
                <c:v>CLEUCI TEREZINHA CHAGAS PEREIRA DA SILVA</c:v>
              </c:pt>
              <c:pt idx="2">
                <c:v>RUBENS DE OLIVEIRA SANTOS FILHO</c:v>
              </c:pt>
              <c:pt idx="3">
                <c:v>DIRCEU DOS SANTOS</c:v>
              </c:pt>
              <c:pt idx="4">
                <c:v>SEBASTIÃO BARBOSA FARIAS</c:v>
              </c:pt>
              <c:pt idx="5">
                <c:v>MARIA HELENA G PÓVOAS</c:v>
              </c:pt>
              <c:pt idx="6">
                <c:v>SERLY MARCONDES ALVES</c:v>
              </c:pt>
              <c:pt idx="7">
                <c:v>NILZA MARIA PÔSSAS DE CARVALHO</c:v>
              </c:pt>
              <c:pt idx="8">
                <c:v>SEBASTIÃO DE MORAES FILHO</c:v>
              </c:pt>
              <c:pt idx="9">
                <c:v>CARLOS ALBERTO ALVES DA ROCHA</c:v>
              </c:pt>
              <c:pt idx="10">
                <c:v>CLARICE CLAUDINO DA SILVA</c:v>
              </c:pt>
              <c:pt idx="11">
                <c:v>JOÃO FERREIRA FILHO</c:v>
              </c:pt>
            </c:strLit>
          </c:cat>
          <c:val>
            <c:numLit>
              <c:formatCode>#,##0.00%;\-#,##0.00%;#,##0.00%</c:formatCode>
              <c:ptCount val="12"/>
              <c:pt idx="0">
                <c:v>1.0673076923076923</c:v>
              </c:pt>
              <c:pt idx="1">
                <c:v>1.1578947368421053</c:v>
              </c:pt>
              <c:pt idx="2">
                <c:v>1.1588785046728971</c:v>
              </c:pt>
              <c:pt idx="3">
                <c:v>1.2105263157894737</c:v>
              </c:pt>
              <c:pt idx="4">
                <c:v>1.22</c:v>
              </c:pt>
              <c:pt idx="5">
                <c:v>1.2611940298507462</c:v>
              </c:pt>
              <c:pt idx="6">
                <c:v>1.3364485981308412</c:v>
              </c:pt>
              <c:pt idx="7">
                <c:v>1.3904761904761904</c:v>
              </c:pt>
              <c:pt idx="8">
                <c:v>1.4516129032258065</c:v>
              </c:pt>
              <c:pt idx="9">
                <c:v>1.6893203883495145</c:v>
              </c:pt>
              <c:pt idx="10">
                <c:v>1.8484848484848484</c:v>
              </c:pt>
              <c:pt idx="11">
                <c:v>2.2352941176470589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458333333333343E-2"/>
                  <c:y val="-1.8518518518519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GUIOMAR TEODORO BORGES</c:v>
              </c:pt>
              <c:pt idx="1">
                <c:v>CLEUCI TEREZINHA CHAGAS PEREIRA DA SILVA</c:v>
              </c:pt>
              <c:pt idx="2">
                <c:v>RUBENS DE OLIVEIRA SANTOS FILHO</c:v>
              </c:pt>
              <c:pt idx="3">
                <c:v>DIRCEU DOS SANTOS</c:v>
              </c:pt>
              <c:pt idx="4">
                <c:v>SEBASTIÃO BARBOSA FARIAS</c:v>
              </c:pt>
              <c:pt idx="5">
                <c:v>MARIA HELENA G PÓVOAS</c:v>
              </c:pt>
              <c:pt idx="6">
                <c:v>SERLY MARCONDES ALVES</c:v>
              </c:pt>
              <c:pt idx="7">
                <c:v>NILZA MARIA PÔSSAS DE CARVALHO</c:v>
              </c:pt>
              <c:pt idx="8">
                <c:v>SEBASTIÃO DE MORAES FILHO</c:v>
              </c:pt>
              <c:pt idx="9">
                <c:v>CARLOS ALBERTO ALVES DA ROCHA</c:v>
              </c:pt>
              <c:pt idx="10">
                <c:v>CLARICE CLAUDINO DA SILVA</c:v>
              </c:pt>
              <c:pt idx="11">
                <c:v>JOÃO FERREIRA FILHO</c:v>
              </c:pt>
            </c:strLit>
          </c:cat>
          <c:val>
            <c:numLit>
              <c:formatCode>#,##0</c:formatCode>
              <c:ptCount val="12"/>
              <c:pt idx="0">
                <c:v>104</c:v>
              </c:pt>
              <c:pt idx="1">
                <c:v>133</c:v>
              </c:pt>
              <c:pt idx="2">
                <c:v>107</c:v>
              </c:pt>
              <c:pt idx="3">
                <c:v>95</c:v>
              </c:pt>
              <c:pt idx="4">
                <c:v>100</c:v>
              </c:pt>
              <c:pt idx="5">
                <c:v>134</c:v>
              </c:pt>
              <c:pt idx="6">
                <c:v>107</c:v>
              </c:pt>
              <c:pt idx="7">
                <c:v>105</c:v>
              </c:pt>
              <c:pt idx="8">
                <c:v>124</c:v>
              </c:pt>
              <c:pt idx="9">
                <c:v>103</c:v>
              </c:pt>
              <c:pt idx="10">
                <c:v>132</c:v>
              </c:pt>
              <c:pt idx="11">
                <c:v>102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819400322405998E-17"/>
                  <c:y val="-2.592592592592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250000000000002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GUIOMAR TEODORO BORGES</c:v>
              </c:pt>
              <c:pt idx="1">
                <c:v>CLEUCI TEREZINHA CHAGAS PEREIRA DA SILVA</c:v>
              </c:pt>
              <c:pt idx="2">
                <c:v>RUBENS DE OLIVEIRA SANTOS FILHO</c:v>
              </c:pt>
              <c:pt idx="3">
                <c:v>DIRCEU DOS SANTOS</c:v>
              </c:pt>
              <c:pt idx="4">
                <c:v>SEBASTIÃO BARBOSA FARIAS</c:v>
              </c:pt>
              <c:pt idx="5">
                <c:v>MARIA HELENA G PÓVOAS</c:v>
              </c:pt>
              <c:pt idx="6">
                <c:v>SERLY MARCONDES ALVES</c:v>
              </c:pt>
              <c:pt idx="7">
                <c:v>NILZA MARIA PÔSSAS DE CARVALHO</c:v>
              </c:pt>
              <c:pt idx="8">
                <c:v>SEBASTIÃO DE MORAES FILHO</c:v>
              </c:pt>
              <c:pt idx="9">
                <c:v>CARLOS ALBERTO ALVES DA ROCHA</c:v>
              </c:pt>
              <c:pt idx="10">
                <c:v>CLARICE CLAUDINO DA SILVA</c:v>
              </c:pt>
              <c:pt idx="11">
                <c:v>JOÃO FERREIRA FILHO</c:v>
              </c:pt>
            </c:strLit>
          </c:cat>
          <c:val>
            <c:numLit>
              <c:formatCode>#,##0</c:formatCode>
              <c:ptCount val="12"/>
              <c:pt idx="0">
                <c:v>111</c:v>
              </c:pt>
              <c:pt idx="1">
                <c:v>154</c:v>
              </c:pt>
              <c:pt idx="2">
                <c:v>124</c:v>
              </c:pt>
              <c:pt idx="3">
                <c:v>115</c:v>
              </c:pt>
              <c:pt idx="4">
                <c:v>122</c:v>
              </c:pt>
              <c:pt idx="5">
                <c:v>169</c:v>
              </c:pt>
              <c:pt idx="6">
                <c:v>143</c:v>
              </c:pt>
              <c:pt idx="7">
                <c:v>146</c:v>
              </c:pt>
              <c:pt idx="8">
                <c:v>180</c:v>
              </c:pt>
              <c:pt idx="9">
                <c:v>174</c:v>
              </c:pt>
              <c:pt idx="10">
                <c:v>244</c:v>
              </c:pt>
              <c:pt idx="11">
                <c:v>228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GUIOMAR TEODORO BORGES</c:v>
              </c:pt>
              <c:pt idx="1">
                <c:v>CLEUCI TEREZINHA CHAGAS PEREIRA DA SILVA</c:v>
              </c:pt>
              <c:pt idx="2">
                <c:v>RUBENS DE OLIVEIRA SANTOS FILHO</c:v>
              </c:pt>
              <c:pt idx="3">
                <c:v>DIRCEU DOS SANTOS</c:v>
              </c:pt>
              <c:pt idx="4">
                <c:v>SEBASTIÃO BARBOSA FARIAS</c:v>
              </c:pt>
              <c:pt idx="5">
                <c:v>MARIA HELENA G PÓVOAS</c:v>
              </c:pt>
              <c:pt idx="6">
                <c:v>SERLY MARCONDES ALVES</c:v>
              </c:pt>
              <c:pt idx="7">
                <c:v>NILZA MARIA PÔSSAS DE CARVALHO</c:v>
              </c:pt>
              <c:pt idx="8">
                <c:v>SEBASTIÃO DE MORAES FILHO</c:v>
              </c:pt>
              <c:pt idx="9">
                <c:v>CARLOS ALBERTO ALVES DA ROCHA</c:v>
              </c:pt>
              <c:pt idx="10">
                <c:v>CLARICE CLAUDINO DA SILVA</c:v>
              </c:pt>
              <c:pt idx="11">
                <c:v>JOÃO FERREIRA FILHO</c:v>
              </c:pt>
            </c:strLit>
          </c:cat>
          <c:val>
            <c:numLit>
              <c:formatCode>#,##0</c:formatCode>
              <c:ptCount val="12"/>
              <c:pt idx="0">
                <c:v>131</c:v>
              </c:pt>
              <c:pt idx="1">
                <c:v>54</c:v>
              </c:pt>
              <c:pt idx="2">
                <c:v>118</c:v>
              </c:pt>
              <c:pt idx="3">
                <c:v>130</c:v>
              </c:pt>
              <c:pt idx="4">
                <c:v>232</c:v>
              </c:pt>
              <c:pt idx="5">
                <c:v>86</c:v>
              </c:pt>
              <c:pt idx="6">
                <c:v>131</c:v>
              </c:pt>
              <c:pt idx="7">
                <c:v>127</c:v>
              </c:pt>
              <c:pt idx="8">
                <c:v>135</c:v>
              </c:pt>
              <c:pt idx="9">
                <c:v>80</c:v>
              </c:pt>
              <c:pt idx="10">
                <c:v>151</c:v>
              </c:pt>
              <c:pt idx="11">
                <c:v>145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47840"/>
        <c:axId val="186070072"/>
      </c:barChart>
      <c:catAx>
        <c:axId val="183347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0072"/>
        <c:crosses val="autoZero"/>
        <c:auto val="1"/>
        <c:lblAlgn val="ctr"/>
        <c:lblOffset val="100"/>
        <c:noMultiLvlLbl val="0"/>
        <c:extLst/>
      </c:catAx>
      <c:valAx>
        <c:axId val="18607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347840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 dirty="0" smtClean="0">
                <a:effectLst/>
              </a:rPr>
              <a:t>DEMONSTRATIVO MENSAL DO ESTOQUE PROCESSUAL</a:t>
            </a:r>
            <a:endParaRPr lang="pt-BR" sz="1400" dirty="0" smtClean="0">
              <a:effectLst/>
            </a:endParaRPr>
          </a:p>
          <a:p>
            <a:pPr>
              <a:defRPr/>
            </a:pPr>
            <a:r>
              <a:rPr lang="pt-BR" sz="1400" b="1" i="0" baseline="0" dirty="0" smtClean="0">
                <a:effectLst/>
              </a:rPr>
              <a:t>POR </a:t>
            </a:r>
            <a:r>
              <a:rPr lang="pt-BR" sz="1400" b="1" i="0" baseline="0" dirty="0">
                <a:effectLst/>
              </a:rPr>
              <a:t>JULGADOR - CÂMARAS DE DIREITO PRIVADO</a:t>
            </a:r>
          </a:p>
          <a:p>
            <a:pPr>
              <a:defRPr/>
            </a:pPr>
            <a:r>
              <a:rPr lang="pt-BR" sz="1400" b="1" i="0" baseline="0" dirty="0">
                <a:effectLst/>
              </a:rPr>
              <a:t>MARÇO/2018</a:t>
            </a:r>
            <a:endParaRPr lang="pt-BR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RUBENS DE OLIVEIRA SANTOS FILHO</c:v>
              </c:pt>
              <c:pt idx="1">
                <c:v>CARLOS ALBERTO ALVES DA ROCHA</c:v>
              </c:pt>
              <c:pt idx="2">
                <c:v>SERLY MARCONDES ALVES</c:v>
              </c:pt>
              <c:pt idx="3">
                <c:v>GUIOMAR TEODORO BORGES</c:v>
              </c:pt>
              <c:pt idx="4">
                <c:v>DIRCEU DOS SANTOS</c:v>
              </c:pt>
              <c:pt idx="5">
                <c:v>SEBASTIÃO DE MORAES FILHO</c:v>
              </c:pt>
              <c:pt idx="6">
                <c:v>CLARICE CLAUDINO DA SILVA</c:v>
              </c:pt>
              <c:pt idx="7">
                <c:v>NILZA MARIA PÔSSAS DE CARVALHO</c:v>
              </c:pt>
              <c:pt idx="8">
                <c:v>MARIA HELENA G PÓVOAS</c:v>
              </c:pt>
              <c:pt idx="9">
                <c:v>SEBASTIÃO BARBOSA FARIAS</c:v>
              </c:pt>
              <c:pt idx="10">
                <c:v>CLEUCI TEREZINHA CHAGAS PEREIRA DA SILVA</c:v>
              </c:pt>
              <c:pt idx="11">
                <c:v>JOÃO FERREIRA FILHO</c:v>
              </c:pt>
            </c:strLit>
          </c:cat>
          <c:val>
            <c:numLit>
              <c:formatCode>#,##0</c:formatCode>
              <c:ptCount val="12"/>
              <c:pt idx="0">
                <c:v>497</c:v>
              </c:pt>
              <c:pt idx="1">
                <c:v>525</c:v>
              </c:pt>
              <c:pt idx="2">
                <c:v>544</c:v>
              </c:pt>
              <c:pt idx="3">
                <c:v>570</c:v>
              </c:pt>
              <c:pt idx="4">
                <c:v>675</c:v>
              </c:pt>
              <c:pt idx="5">
                <c:v>711</c:v>
              </c:pt>
              <c:pt idx="6">
                <c:v>833</c:v>
              </c:pt>
              <c:pt idx="7">
                <c:v>852</c:v>
              </c:pt>
              <c:pt idx="8">
                <c:v>871</c:v>
              </c:pt>
              <c:pt idx="9">
                <c:v>906</c:v>
              </c:pt>
              <c:pt idx="10">
                <c:v>945</c:v>
              </c:pt>
              <c:pt idx="11">
                <c:v>1517</c:v>
              </c:pt>
            </c:numLit>
          </c:val>
        </c:ser>
        <c:ser>
          <c:idx val="1"/>
          <c:order val="1"/>
          <c:tx>
            <c:v>Estoque em Tramitação (Concluso ao Relator)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RUBENS DE OLIVEIRA SANTOS FILHO</c:v>
              </c:pt>
              <c:pt idx="1">
                <c:v>CARLOS ALBERTO ALVES DA ROCHA</c:v>
              </c:pt>
              <c:pt idx="2">
                <c:v>SERLY MARCONDES ALVES</c:v>
              </c:pt>
              <c:pt idx="3">
                <c:v>GUIOMAR TEODORO BORGES</c:v>
              </c:pt>
              <c:pt idx="4">
                <c:v>DIRCEU DOS SANTOS</c:v>
              </c:pt>
              <c:pt idx="5">
                <c:v>SEBASTIÃO DE MORAES FILHO</c:v>
              </c:pt>
              <c:pt idx="6">
                <c:v>CLARICE CLAUDINO DA SILVA</c:v>
              </c:pt>
              <c:pt idx="7">
                <c:v>NILZA MARIA PÔSSAS DE CARVALHO</c:v>
              </c:pt>
              <c:pt idx="8">
                <c:v>MARIA HELENA G PÓVOAS</c:v>
              </c:pt>
              <c:pt idx="9">
                <c:v>SEBASTIÃO BARBOSA FARIAS</c:v>
              </c:pt>
              <c:pt idx="10">
                <c:v>CLEUCI TEREZINHA CHAGAS PEREIRA DA SILVA</c:v>
              </c:pt>
              <c:pt idx="11">
                <c:v>JOÃO FERREIRA FILHO</c:v>
              </c:pt>
            </c:strLit>
          </c:cat>
          <c:val>
            <c:numLit>
              <c:formatCode>#,##0</c:formatCode>
              <c:ptCount val="12"/>
              <c:pt idx="0">
                <c:v>57</c:v>
              </c:pt>
              <c:pt idx="1">
                <c:v>101</c:v>
              </c:pt>
              <c:pt idx="2">
                <c:v>155</c:v>
              </c:pt>
              <c:pt idx="3">
                <c:v>178</c:v>
              </c:pt>
              <c:pt idx="4">
                <c:v>252</c:v>
              </c:pt>
              <c:pt idx="5">
                <c:v>147</c:v>
              </c:pt>
              <c:pt idx="6">
                <c:v>219</c:v>
              </c:pt>
              <c:pt idx="7">
                <c:v>342</c:v>
              </c:pt>
              <c:pt idx="8">
                <c:v>270</c:v>
              </c:pt>
              <c:pt idx="9">
                <c:v>397</c:v>
              </c:pt>
              <c:pt idx="10">
                <c:v>360</c:v>
              </c:pt>
              <c:pt idx="11">
                <c:v>821</c:v>
              </c:pt>
            </c:numLit>
          </c:val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RUBENS DE OLIVEIRA SANTOS FILHO</c:v>
              </c:pt>
              <c:pt idx="1">
                <c:v>CARLOS ALBERTO ALVES DA ROCHA</c:v>
              </c:pt>
              <c:pt idx="2">
                <c:v>SERLY MARCONDES ALVES</c:v>
              </c:pt>
              <c:pt idx="3">
                <c:v>GUIOMAR TEODORO BORGES</c:v>
              </c:pt>
              <c:pt idx="4">
                <c:v>DIRCEU DOS SANTOS</c:v>
              </c:pt>
              <c:pt idx="5">
                <c:v>SEBASTIÃO DE MORAES FILHO</c:v>
              </c:pt>
              <c:pt idx="6">
                <c:v>CLARICE CLAUDINO DA SILVA</c:v>
              </c:pt>
              <c:pt idx="7">
                <c:v>NILZA MARIA PÔSSAS DE CARVALHO</c:v>
              </c:pt>
              <c:pt idx="8">
                <c:v>MARIA HELENA G PÓVOAS</c:v>
              </c:pt>
              <c:pt idx="9">
                <c:v>SEBASTIÃO BARBOSA FARIAS</c:v>
              </c:pt>
              <c:pt idx="10">
                <c:v>CLEUCI TEREZINHA CHAGAS PEREIRA DA SILVA</c:v>
              </c:pt>
              <c:pt idx="11">
                <c:v>JOÃO FERREIRA FILHO</c:v>
              </c:pt>
            </c:strLit>
          </c:cat>
          <c:val>
            <c:numLit>
              <c:formatCode>#,##0</c:formatCode>
              <c:ptCount val="12"/>
              <c:pt idx="0">
                <c:v>91</c:v>
              </c:pt>
              <c:pt idx="1">
                <c:v>75</c:v>
              </c:pt>
              <c:pt idx="2">
                <c:v>71</c:v>
              </c:pt>
              <c:pt idx="3">
                <c:v>95</c:v>
              </c:pt>
              <c:pt idx="4">
                <c:v>48</c:v>
              </c:pt>
              <c:pt idx="5">
                <c:v>74</c:v>
              </c:pt>
              <c:pt idx="6">
                <c:v>77</c:v>
              </c:pt>
              <c:pt idx="7">
                <c:v>127</c:v>
              </c:pt>
              <c:pt idx="8">
                <c:v>86</c:v>
              </c:pt>
              <c:pt idx="9">
                <c:v>58</c:v>
              </c:pt>
              <c:pt idx="10">
                <c:v>66</c:v>
              </c:pt>
              <c:pt idx="11">
                <c:v>73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071248"/>
        <c:axId val="186069680"/>
      </c:barChart>
      <c:catAx>
        <c:axId val="18607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69680"/>
        <c:crosses val="autoZero"/>
        <c:auto val="1"/>
        <c:lblAlgn val="ctr"/>
        <c:lblOffset val="100"/>
        <c:noMultiLvlLbl val="0"/>
        <c:extLst/>
      </c:catAx>
      <c:valAx>
        <c:axId val="18606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1248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[GRAFICO PRODUTIVIDADE 2017.xlsx]PROD VICE!Tabela dinâmica7</c:name>
    <c:fmtId val="1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PRODUTIVIDADE DO GABINETE DA VICE-PRESIDÊNCIA</a:t>
            </a:r>
          </a:p>
          <a:p>
            <a:pPr>
              <a:defRPr b="1"/>
            </a:pPr>
            <a:r>
              <a:rPr lang="pt-BR" b="1"/>
              <a:t>MARÇO/2018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'PROD VICE'!$B$6</c:f>
              <c:strCache>
                <c:ptCount val="1"/>
                <c:pt idx="0">
                  <c:v>Total de Recursos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'PROD VICE'!$A$7:$A$16</c:f>
              <c:strCache>
                <c:ptCount val="9"/>
                <c:pt idx="0">
                  <c:v>PROCESSO CÍVEL</c:v>
                </c:pt>
                <c:pt idx="1">
                  <c:v>PETIÇÃO</c:v>
                </c:pt>
                <c:pt idx="2">
                  <c:v>REC. ORDINÁRIO</c:v>
                </c:pt>
                <c:pt idx="3">
                  <c:v>REC. AGRAVO INTERNO</c:v>
                </c:pt>
                <c:pt idx="4">
                  <c:v>REC. EMB. DECLARAÇÃO</c:v>
                </c:pt>
                <c:pt idx="5">
                  <c:v>RAI AO STF</c:v>
                </c:pt>
                <c:pt idx="6">
                  <c:v>RAI AO STJ</c:v>
                </c:pt>
                <c:pt idx="7">
                  <c:v>REC. EXTRAORDINÁRIO</c:v>
                </c:pt>
                <c:pt idx="8">
                  <c:v>REC. ESPECIAL</c:v>
                </c:pt>
              </c:strCache>
            </c:strRef>
          </c:cat>
          <c:val>
            <c:numRef>
              <c:f>'PROD VICE'!$B$7:$B$16</c:f>
              <c:numCache>
                <c:formatCode>#,##0</c:formatCode>
                <c:ptCount val="9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273</c:v>
                </c:pt>
                <c:pt idx="7">
                  <c:v>345</c:v>
                </c:pt>
                <c:pt idx="8">
                  <c:v>743</c:v>
                </c:pt>
              </c:numCache>
            </c:numRef>
          </c:val>
        </c:ser>
        <c:ser>
          <c:idx val="1"/>
          <c:order val="1"/>
          <c:tx>
            <c:strRef>
              <c:f>'PROD VICE'!$C$6</c:f>
              <c:strCache>
                <c:ptCount val="1"/>
                <c:pt idx="0">
                  <c:v>Total de Movimentações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'PROD VICE'!$A$7:$A$16</c:f>
              <c:strCache>
                <c:ptCount val="9"/>
                <c:pt idx="0">
                  <c:v>PROCESSO CÍVEL</c:v>
                </c:pt>
                <c:pt idx="1">
                  <c:v>PETIÇÃO</c:v>
                </c:pt>
                <c:pt idx="2">
                  <c:v>REC. ORDINÁRIO</c:v>
                </c:pt>
                <c:pt idx="3">
                  <c:v>REC. AGRAVO INTERNO</c:v>
                </c:pt>
                <c:pt idx="4">
                  <c:v>REC. EMB. DECLARAÇÃO</c:v>
                </c:pt>
                <c:pt idx="5">
                  <c:v>RAI AO STF</c:v>
                </c:pt>
                <c:pt idx="6">
                  <c:v>RAI AO STJ</c:v>
                </c:pt>
                <c:pt idx="7">
                  <c:v>REC. EXTRAORDINÁRIO</c:v>
                </c:pt>
                <c:pt idx="8">
                  <c:v>REC. ESPECIAL</c:v>
                </c:pt>
              </c:strCache>
            </c:strRef>
          </c:cat>
          <c:val>
            <c:numRef>
              <c:f>'PROD VICE'!$C$7:$C$16</c:f>
              <c:numCache>
                <c:formatCode>#,##0</c:formatCode>
                <c:ptCount val="9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38</c:v>
                </c:pt>
                <c:pt idx="4">
                  <c:v>58</c:v>
                </c:pt>
                <c:pt idx="5">
                  <c:v>60</c:v>
                </c:pt>
                <c:pt idx="6">
                  <c:v>498</c:v>
                </c:pt>
                <c:pt idx="7">
                  <c:v>867</c:v>
                </c:pt>
                <c:pt idx="8">
                  <c:v>1834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071640"/>
        <c:axId val="186077128"/>
      </c:barChart>
      <c:catAx>
        <c:axId val="18607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7128"/>
        <c:crosses val="autoZero"/>
        <c:auto val="1"/>
        <c:lblAlgn val="ctr"/>
        <c:lblOffset val="100"/>
        <c:noMultiLvlLbl val="0"/>
      </c:catAx>
      <c:valAx>
        <c:axId val="18607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71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>
        <c:manualLayout>
          <c:layoutTarget val="inner"/>
          <c:xMode val="edge"/>
          <c:yMode val="edge"/>
          <c:x val="2.9478195620985963E-2"/>
          <c:y val="8.4365119195908597E-2"/>
          <c:w val="0.73794554912745025"/>
          <c:h val="0.7547412794976838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0.20723</cdr:x>
      <cdr:y>0.81779</cdr:y>
    </cdr:from>
    <cdr:to>
      <cdr:x>0.52903</cdr:x>
      <cdr:y>0.95987</cdr:y>
    </cdr:to>
    <cdr:sp macro="" textlink="">
      <cdr:nvSpPr>
        <cdr:cNvPr id="3" name="Retângulo 2"/>
        <cdr:cNvSpPr/>
      </cdr:nvSpPr>
      <cdr:spPr>
        <a:xfrm xmlns:a="http://schemas.openxmlformats.org/drawingml/2006/main">
          <a:off x="2526556" y="1782225"/>
          <a:ext cx="3923375" cy="30963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0.21383</cdr:x>
      <cdr:y>0.86041</cdr:y>
    </cdr:from>
    <cdr:to>
      <cdr:x>0.22531</cdr:x>
      <cdr:y>0.91607</cdr:y>
    </cdr:to>
    <cdr:sp macro="" textlink="">
      <cdr:nvSpPr>
        <cdr:cNvPr id="4" name="Retângulo 3"/>
        <cdr:cNvSpPr/>
      </cdr:nvSpPr>
      <cdr:spPr>
        <a:xfrm xmlns:a="http://schemas.openxmlformats.org/drawingml/2006/main">
          <a:off x="2607046" y="1875118"/>
          <a:ext cx="139974" cy="1212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75000"/>
          </a:schemeClr>
        </a:solidFill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0.22267</cdr:x>
      <cdr:y>0.8295</cdr:y>
    </cdr:from>
    <cdr:to>
      <cdr:x>0.34162</cdr:x>
      <cdr:y>0.95661</cdr:y>
    </cdr:to>
    <cdr:sp macro="" textlink="">
      <cdr:nvSpPr>
        <cdr:cNvPr id="5" name="CaixaDeTexto 6"/>
        <cdr:cNvSpPr txBox="1"/>
      </cdr:nvSpPr>
      <cdr:spPr>
        <a:xfrm xmlns:a="http://schemas.openxmlformats.org/drawingml/2006/main">
          <a:off x="2714824" y="1807737"/>
          <a:ext cx="1450187" cy="277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 smtClean="0"/>
            <a:t>PROCESSOS FÍSICOS</a:t>
          </a:r>
          <a:endParaRPr lang="pt-BR" sz="1200" b="1" dirty="0"/>
        </a:p>
      </cdr:txBody>
    </cdr:sp>
  </cdr:relSizeAnchor>
  <cdr:relSizeAnchor xmlns:cdr="http://schemas.openxmlformats.org/drawingml/2006/chartDrawing">
    <cdr:from>
      <cdr:x>0.35707</cdr:x>
      <cdr:y>0.86471</cdr:y>
    </cdr:from>
    <cdr:to>
      <cdr:x>0.36855</cdr:x>
      <cdr:y>0.92037</cdr:y>
    </cdr:to>
    <cdr:sp macro="" textlink="">
      <cdr:nvSpPr>
        <cdr:cNvPr id="6" name="Retângulo 5"/>
        <cdr:cNvSpPr/>
      </cdr:nvSpPr>
      <cdr:spPr>
        <a:xfrm xmlns:a="http://schemas.openxmlformats.org/drawingml/2006/main">
          <a:off x="4353376" y="1884474"/>
          <a:ext cx="139973" cy="1212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0.36837</cdr:x>
      <cdr:y>0.8311</cdr:y>
    </cdr:from>
    <cdr:to>
      <cdr:x>0.52007</cdr:x>
      <cdr:y>0.9582</cdr:y>
    </cdr:to>
    <cdr:sp macro="" textlink="">
      <cdr:nvSpPr>
        <cdr:cNvPr id="7" name="CaixaDeTexto 8"/>
        <cdr:cNvSpPr txBox="1"/>
      </cdr:nvSpPr>
      <cdr:spPr>
        <a:xfrm xmlns:a="http://schemas.openxmlformats.org/drawingml/2006/main">
          <a:off x="4491190" y="1811229"/>
          <a:ext cx="1849493" cy="2769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 smtClean="0"/>
            <a:t>PROCESSOS ELETRÔNICOS</a:t>
          </a:r>
          <a:endParaRPr lang="pt-BR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0.20723</cdr:x>
      <cdr:y>0.81428</cdr:y>
    </cdr:from>
    <cdr:to>
      <cdr:x>0.52903</cdr:x>
      <cdr:y>0.95636</cdr:y>
    </cdr:to>
    <cdr:sp macro="" textlink="">
      <cdr:nvSpPr>
        <cdr:cNvPr id="3" name="Retângulo 2"/>
        <cdr:cNvSpPr/>
      </cdr:nvSpPr>
      <cdr:spPr>
        <a:xfrm xmlns:a="http://schemas.openxmlformats.org/drawingml/2006/main">
          <a:off x="2526557" y="1913160"/>
          <a:ext cx="3923375" cy="333817"/>
        </a:xfrm>
        <a:prstGeom xmlns:a="http://schemas.openxmlformats.org/drawingml/2006/main" prst="rect">
          <a:avLst/>
        </a:prstGeom>
        <a:solidFill xmlns:a="http://schemas.openxmlformats.org/drawingml/2006/main">
          <a:srgbClr val="FBE5D6"/>
        </a:solidFill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0.22267</cdr:x>
      <cdr:y>0.8295</cdr:y>
    </cdr:from>
    <cdr:to>
      <cdr:x>0.34162</cdr:x>
      <cdr:y>0.95661</cdr:y>
    </cdr:to>
    <cdr:sp macro="" textlink="">
      <cdr:nvSpPr>
        <cdr:cNvPr id="5" name="CaixaDeTexto 6"/>
        <cdr:cNvSpPr txBox="1"/>
      </cdr:nvSpPr>
      <cdr:spPr>
        <a:xfrm xmlns:a="http://schemas.openxmlformats.org/drawingml/2006/main">
          <a:off x="2714824" y="1807737"/>
          <a:ext cx="1450187" cy="277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 smtClean="0"/>
            <a:t>PROCESSOS FÍSICOS</a:t>
          </a:r>
          <a:endParaRPr lang="pt-BR" sz="1200" b="1" dirty="0"/>
        </a:p>
      </cdr:txBody>
    </cdr:sp>
  </cdr:relSizeAnchor>
  <cdr:relSizeAnchor xmlns:cdr="http://schemas.openxmlformats.org/drawingml/2006/chartDrawing">
    <cdr:from>
      <cdr:x>0.36837</cdr:x>
      <cdr:y>0.8311</cdr:y>
    </cdr:from>
    <cdr:to>
      <cdr:x>0.52903</cdr:x>
      <cdr:y>0.949</cdr:y>
    </cdr:to>
    <cdr:sp macro="" textlink="">
      <cdr:nvSpPr>
        <cdr:cNvPr id="7" name="CaixaDeTexto 8"/>
        <cdr:cNvSpPr txBox="1"/>
      </cdr:nvSpPr>
      <cdr:spPr>
        <a:xfrm xmlns:a="http://schemas.openxmlformats.org/drawingml/2006/main">
          <a:off x="4491166" y="1952669"/>
          <a:ext cx="195876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 smtClean="0"/>
            <a:t>PROCESSOS ELETRÔNICOS</a:t>
          </a:r>
          <a:endParaRPr lang="pt-BR" sz="1200" b="1" dirty="0"/>
        </a:p>
      </cdr:txBody>
    </cdr:sp>
  </cdr:relSizeAnchor>
  <cdr:relSizeAnchor xmlns:cdr="http://schemas.openxmlformats.org/drawingml/2006/chartDrawing">
    <cdr:from>
      <cdr:x>0.21386</cdr:x>
      <cdr:y>0.85881</cdr:y>
    </cdr:from>
    <cdr:to>
      <cdr:x>0.22584</cdr:x>
      <cdr:y>0.91044</cdr:y>
    </cdr:to>
    <cdr:sp macro="" textlink="">
      <cdr:nvSpPr>
        <cdr:cNvPr id="8" name="Retângulo 7"/>
        <cdr:cNvSpPr/>
      </cdr:nvSpPr>
      <cdr:spPr>
        <a:xfrm xmlns:a="http://schemas.openxmlformats.org/drawingml/2006/main">
          <a:off x="2607341" y="2017775"/>
          <a:ext cx="146059" cy="1213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0.35873</cdr:x>
      <cdr:y>0.85536</cdr:y>
    </cdr:from>
    <cdr:to>
      <cdr:x>0.37071</cdr:x>
      <cdr:y>0.90699</cdr:y>
    </cdr:to>
    <cdr:sp macro="" textlink="">
      <cdr:nvSpPr>
        <cdr:cNvPr id="9" name="Retângulo 8"/>
        <cdr:cNvSpPr/>
      </cdr:nvSpPr>
      <cdr:spPr>
        <a:xfrm xmlns:a="http://schemas.openxmlformats.org/drawingml/2006/main">
          <a:off x="4373693" y="2009669"/>
          <a:ext cx="146059" cy="1213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BE5B1-B42B-46C6-8A89-E0E92CB86987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5200"/>
            <a:ext cx="542925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4925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AF42F-B4AE-4100-B0C7-3E6003E6F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05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76F8-4B54-4256-BDF1-645FC5A1EE0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28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97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55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92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11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3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11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22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50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94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5C6BD-53E2-4D37-BD31-3B8B33BA5B4A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18" Type="http://schemas.openxmlformats.org/officeDocument/2006/relationships/chart" Target="../charts/chart17.xml"/><Relationship Id="rId26" Type="http://schemas.openxmlformats.org/officeDocument/2006/relationships/chart" Target="../charts/chart25.xml"/><Relationship Id="rId3" Type="http://schemas.openxmlformats.org/officeDocument/2006/relationships/chart" Target="../charts/chart2.xml"/><Relationship Id="rId21" Type="http://schemas.openxmlformats.org/officeDocument/2006/relationships/chart" Target="../charts/chart20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17" Type="http://schemas.openxmlformats.org/officeDocument/2006/relationships/chart" Target="../charts/chart16.xml"/><Relationship Id="rId25" Type="http://schemas.openxmlformats.org/officeDocument/2006/relationships/chart" Target="../charts/chart24.xml"/><Relationship Id="rId2" Type="http://schemas.openxmlformats.org/officeDocument/2006/relationships/chart" Target="../charts/chart1.xml"/><Relationship Id="rId16" Type="http://schemas.openxmlformats.org/officeDocument/2006/relationships/chart" Target="../charts/chart15.xml"/><Relationship Id="rId20" Type="http://schemas.openxmlformats.org/officeDocument/2006/relationships/chart" Target="../charts/chart19.xml"/><Relationship Id="rId29" Type="http://schemas.openxmlformats.org/officeDocument/2006/relationships/chart" Target="../charts/chart2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24" Type="http://schemas.openxmlformats.org/officeDocument/2006/relationships/chart" Target="../charts/chart23.xml"/><Relationship Id="rId5" Type="http://schemas.openxmlformats.org/officeDocument/2006/relationships/chart" Target="../charts/chart4.xml"/><Relationship Id="rId15" Type="http://schemas.openxmlformats.org/officeDocument/2006/relationships/chart" Target="../charts/chart14.xml"/><Relationship Id="rId23" Type="http://schemas.openxmlformats.org/officeDocument/2006/relationships/chart" Target="../charts/chart22.xml"/><Relationship Id="rId28" Type="http://schemas.openxmlformats.org/officeDocument/2006/relationships/chart" Target="../charts/chart27.xml"/><Relationship Id="rId10" Type="http://schemas.openxmlformats.org/officeDocument/2006/relationships/chart" Target="../charts/chart9.xml"/><Relationship Id="rId19" Type="http://schemas.openxmlformats.org/officeDocument/2006/relationships/chart" Target="../charts/chart18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Relationship Id="rId14" Type="http://schemas.openxmlformats.org/officeDocument/2006/relationships/chart" Target="../charts/chart13.xml"/><Relationship Id="rId22" Type="http://schemas.openxmlformats.org/officeDocument/2006/relationships/chart" Target="../charts/chart21.xml"/><Relationship Id="rId27" Type="http://schemas.openxmlformats.org/officeDocument/2006/relationships/chart" Target="../charts/char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5.xml"/><Relationship Id="rId3" Type="http://schemas.openxmlformats.org/officeDocument/2006/relationships/chart" Target="../charts/chart100.xml"/><Relationship Id="rId7" Type="http://schemas.openxmlformats.org/officeDocument/2006/relationships/chart" Target="../charts/chart104.xml"/><Relationship Id="rId12" Type="http://schemas.openxmlformats.org/officeDocument/2006/relationships/chart" Target="../charts/chart109.xml"/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3.xml"/><Relationship Id="rId11" Type="http://schemas.openxmlformats.org/officeDocument/2006/relationships/chart" Target="../charts/chart108.xml"/><Relationship Id="rId5" Type="http://schemas.openxmlformats.org/officeDocument/2006/relationships/chart" Target="../charts/chart102.xml"/><Relationship Id="rId10" Type="http://schemas.openxmlformats.org/officeDocument/2006/relationships/chart" Target="../charts/chart107.xml"/><Relationship Id="rId4" Type="http://schemas.openxmlformats.org/officeDocument/2006/relationships/chart" Target="../charts/chart101.xml"/><Relationship Id="rId9" Type="http://schemas.openxmlformats.org/officeDocument/2006/relationships/chart" Target="../charts/chart10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13" Type="http://schemas.openxmlformats.org/officeDocument/2006/relationships/chart" Target="../charts/chart40.xml"/><Relationship Id="rId3" Type="http://schemas.openxmlformats.org/officeDocument/2006/relationships/chart" Target="../charts/chart30.xml"/><Relationship Id="rId7" Type="http://schemas.openxmlformats.org/officeDocument/2006/relationships/chart" Target="../charts/chart34.xml"/><Relationship Id="rId12" Type="http://schemas.openxmlformats.org/officeDocument/2006/relationships/chart" Target="../charts/chart39.xml"/><Relationship Id="rId2" Type="http://schemas.openxmlformats.org/officeDocument/2006/relationships/chart" Target="../charts/chart29.xml"/><Relationship Id="rId16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3.xml"/><Relationship Id="rId11" Type="http://schemas.openxmlformats.org/officeDocument/2006/relationships/chart" Target="../charts/chart38.xml"/><Relationship Id="rId5" Type="http://schemas.openxmlformats.org/officeDocument/2006/relationships/chart" Target="../charts/chart32.xml"/><Relationship Id="rId15" Type="http://schemas.openxmlformats.org/officeDocument/2006/relationships/chart" Target="../charts/chart42.xml"/><Relationship Id="rId10" Type="http://schemas.openxmlformats.org/officeDocument/2006/relationships/chart" Target="../charts/chart37.xml"/><Relationship Id="rId4" Type="http://schemas.openxmlformats.org/officeDocument/2006/relationships/chart" Target="../charts/chart31.xml"/><Relationship Id="rId9" Type="http://schemas.openxmlformats.org/officeDocument/2006/relationships/chart" Target="../charts/chart36.xml"/><Relationship Id="rId14" Type="http://schemas.openxmlformats.org/officeDocument/2006/relationships/chart" Target="../charts/chart4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0.xml"/><Relationship Id="rId13" Type="http://schemas.openxmlformats.org/officeDocument/2006/relationships/chart" Target="../charts/chart55.xml"/><Relationship Id="rId18" Type="http://schemas.openxmlformats.org/officeDocument/2006/relationships/chart" Target="../charts/chart60.xml"/><Relationship Id="rId26" Type="http://schemas.openxmlformats.org/officeDocument/2006/relationships/chart" Target="../charts/chart68.xml"/><Relationship Id="rId3" Type="http://schemas.openxmlformats.org/officeDocument/2006/relationships/chart" Target="../charts/chart45.xml"/><Relationship Id="rId21" Type="http://schemas.openxmlformats.org/officeDocument/2006/relationships/chart" Target="../charts/chart63.xml"/><Relationship Id="rId7" Type="http://schemas.openxmlformats.org/officeDocument/2006/relationships/chart" Target="../charts/chart49.xml"/><Relationship Id="rId12" Type="http://schemas.openxmlformats.org/officeDocument/2006/relationships/chart" Target="../charts/chart54.xml"/><Relationship Id="rId17" Type="http://schemas.openxmlformats.org/officeDocument/2006/relationships/chart" Target="../charts/chart59.xml"/><Relationship Id="rId25" Type="http://schemas.openxmlformats.org/officeDocument/2006/relationships/chart" Target="../charts/chart67.xml"/><Relationship Id="rId33" Type="http://schemas.openxmlformats.org/officeDocument/2006/relationships/chart" Target="../charts/chart75.xml"/><Relationship Id="rId2" Type="http://schemas.openxmlformats.org/officeDocument/2006/relationships/chart" Target="../charts/chart44.xml"/><Relationship Id="rId16" Type="http://schemas.openxmlformats.org/officeDocument/2006/relationships/chart" Target="../charts/chart58.xml"/><Relationship Id="rId20" Type="http://schemas.openxmlformats.org/officeDocument/2006/relationships/chart" Target="../charts/chart62.xml"/><Relationship Id="rId29" Type="http://schemas.openxmlformats.org/officeDocument/2006/relationships/chart" Target="../charts/chart7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8.xml"/><Relationship Id="rId11" Type="http://schemas.openxmlformats.org/officeDocument/2006/relationships/chart" Target="../charts/chart53.xml"/><Relationship Id="rId24" Type="http://schemas.openxmlformats.org/officeDocument/2006/relationships/chart" Target="../charts/chart66.xml"/><Relationship Id="rId32" Type="http://schemas.openxmlformats.org/officeDocument/2006/relationships/chart" Target="../charts/chart74.xml"/><Relationship Id="rId5" Type="http://schemas.openxmlformats.org/officeDocument/2006/relationships/chart" Target="../charts/chart47.xml"/><Relationship Id="rId15" Type="http://schemas.openxmlformats.org/officeDocument/2006/relationships/chart" Target="../charts/chart57.xml"/><Relationship Id="rId23" Type="http://schemas.openxmlformats.org/officeDocument/2006/relationships/chart" Target="../charts/chart65.xml"/><Relationship Id="rId28" Type="http://schemas.openxmlformats.org/officeDocument/2006/relationships/chart" Target="../charts/chart70.xml"/><Relationship Id="rId10" Type="http://schemas.openxmlformats.org/officeDocument/2006/relationships/chart" Target="../charts/chart52.xml"/><Relationship Id="rId19" Type="http://schemas.openxmlformats.org/officeDocument/2006/relationships/chart" Target="../charts/chart61.xml"/><Relationship Id="rId31" Type="http://schemas.openxmlformats.org/officeDocument/2006/relationships/chart" Target="../charts/chart73.xml"/><Relationship Id="rId4" Type="http://schemas.openxmlformats.org/officeDocument/2006/relationships/chart" Target="../charts/chart46.xml"/><Relationship Id="rId9" Type="http://schemas.openxmlformats.org/officeDocument/2006/relationships/chart" Target="../charts/chart51.xml"/><Relationship Id="rId14" Type="http://schemas.openxmlformats.org/officeDocument/2006/relationships/chart" Target="../charts/chart56.xml"/><Relationship Id="rId22" Type="http://schemas.openxmlformats.org/officeDocument/2006/relationships/chart" Target="../charts/chart64.xml"/><Relationship Id="rId27" Type="http://schemas.openxmlformats.org/officeDocument/2006/relationships/chart" Target="../charts/chart69.xml"/><Relationship Id="rId30" Type="http://schemas.openxmlformats.org/officeDocument/2006/relationships/chart" Target="../charts/chart7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40642"/>
            <a:ext cx="9144000" cy="2387600"/>
          </a:xfrm>
        </p:spPr>
        <p:txBody>
          <a:bodyPr>
            <a:normAutofit/>
          </a:bodyPr>
          <a:lstStyle/>
          <a:p>
            <a:r>
              <a:rPr lang="pt-BR" dirty="0"/>
              <a:t>R</a:t>
            </a:r>
            <a:r>
              <a:rPr lang="pt-BR" dirty="0" smtClean="0"/>
              <a:t>ELATÓRIO MENSAL</a:t>
            </a:r>
            <a:br>
              <a:rPr lang="pt-BR" dirty="0" smtClean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91724"/>
            <a:ext cx="9144000" cy="1655762"/>
          </a:xfrm>
        </p:spPr>
        <p:txBody>
          <a:bodyPr/>
          <a:lstStyle/>
          <a:p>
            <a:r>
              <a:rPr lang="pt-BR" dirty="0" smtClean="0"/>
              <a:t>MARÇO DE 2018</a:t>
            </a:r>
          </a:p>
          <a:p>
            <a:r>
              <a:rPr lang="pt-BR" dirty="0" smtClean="0"/>
              <a:t>TRIBUNAL DE JUSTIÇA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47" y="202087"/>
            <a:ext cx="3311106" cy="2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880293"/>
              </p:ext>
            </p:extLst>
          </p:nvPr>
        </p:nvGraphicFramePr>
        <p:xfrm>
          <a:off x="1" y="0"/>
          <a:ext cx="12192000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grafico_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423753"/>
              </p:ext>
            </p:extLst>
          </p:nvPr>
        </p:nvGraphicFramePr>
        <p:xfrm>
          <a:off x="0" y="0"/>
          <a:ext cx="12192000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1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764165" y="6387686"/>
            <a:ext cx="3786591" cy="2968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851986" y="6475467"/>
            <a:ext cx="139964" cy="121253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" name="CaixaDeTexto 6"/>
          <p:cNvSpPr txBox="1"/>
          <p:nvPr/>
        </p:nvSpPr>
        <p:spPr>
          <a:xfrm>
            <a:off x="3991950" y="6407478"/>
            <a:ext cx="1450116" cy="277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 smtClean="0"/>
              <a:t>PROCESSOS FÍSICOS</a:t>
            </a:r>
            <a:endParaRPr lang="pt-BR" sz="1200" b="1" dirty="0"/>
          </a:p>
        </p:txBody>
      </p:sp>
      <p:sp>
        <p:nvSpPr>
          <p:cNvPr id="7" name="Retângulo 6"/>
          <p:cNvSpPr/>
          <p:nvPr/>
        </p:nvSpPr>
        <p:spPr>
          <a:xfrm>
            <a:off x="5599869" y="6475466"/>
            <a:ext cx="139964" cy="1212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8" name="CaixaDeTexto 8"/>
          <p:cNvSpPr txBox="1"/>
          <p:nvPr/>
        </p:nvSpPr>
        <p:spPr>
          <a:xfrm>
            <a:off x="5701351" y="6407478"/>
            <a:ext cx="1849405" cy="277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 smtClean="0"/>
              <a:t>PROCESSOS ELETRÔNICOS</a:t>
            </a:r>
            <a:endParaRPr lang="pt-BR" sz="1200" b="1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302692"/>
              </p:ext>
            </p:extLst>
          </p:nvPr>
        </p:nvGraphicFramePr>
        <p:xfrm>
          <a:off x="1" y="0"/>
          <a:ext cx="11911913" cy="6318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1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761865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9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ão 1 3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745130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387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95765"/>
              </p:ext>
            </p:extLst>
          </p:nvPr>
        </p:nvGraphicFramePr>
        <p:xfrm>
          <a:off x="0" y="1"/>
          <a:ext cx="120777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8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ão 1 3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4649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527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029914"/>
              </p:ext>
            </p:extLst>
          </p:nvPr>
        </p:nvGraphicFramePr>
        <p:xfrm>
          <a:off x="1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3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ão 1 2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42523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292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267117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7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áfico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287057"/>
              </p:ext>
            </p:extLst>
          </p:nvPr>
        </p:nvGraphicFramePr>
        <p:xfrm>
          <a:off x="7931020" y="2700338"/>
          <a:ext cx="4260980" cy="415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ítulo 1"/>
          <p:cNvSpPr txBox="1">
            <a:spLocks/>
          </p:cNvSpPr>
          <p:nvPr/>
        </p:nvSpPr>
        <p:spPr>
          <a:xfrm>
            <a:off x="0" y="1"/>
            <a:ext cx="12192000" cy="628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</a:rPr>
              <a:t>DEMONSTRATIVO DE PROCESSOS DISTRIBUÍDOS MARÇO/2018</a:t>
            </a:r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1" name="Gráfic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961551"/>
              </p:ext>
            </p:extLst>
          </p:nvPr>
        </p:nvGraphicFramePr>
        <p:xfrm>
          <a:off x="-2" y="62865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Gráfic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898923"/>
              </p:ext>
            </p:extLst>
          </p:nvPr>
        </p:nvGraphicFramePr>
        <p:xfrm>
          <a:off x="2014536" y="62865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250273"/>
              </p:ext>
            </p:extLst>
          </p:nvPr>
        </p:nvGraphicFramePr>
        <p:xfrm>
          <a:off x="4029072" y="62388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Gráfico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660899"/>
              </p:ext>
            </p:extLst>
          </p:nvPr>
        </p:nvGraphicFramePr>
        <p:xfrm>
          <a:off x="6043608" y="62388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Gráfico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103578"/>
              </p:ext>
            </p:extLst>
          </p:nvPr>
        </p:nvGraphicFramePr>
        <p:xfrm>
          <a:off x="8058142" y="62388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Gráfico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680113"/>
              </p:ext>
            </p:extLst>
          </p:nvPr>
        </p:nvGraphicFramePr>
        <p:xfrm>
          <a:off x="10063812" y="628073"/>
          <a:ext cx="2128188" cy="206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9" name="Gráfico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74931"/>
              </p:ext>
            </p:extLst>
          </p:nvPr>
        </p:nvGraphicFramePr>
        <p:xfrm>
          <a:off x="4014085" y="269246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735074"/>
              </p:ext>
            </p:extLst>
          </p:nvPr>
        </p:nvGraphicFramePr>
        <p:xfrm>
          <a:off x="6021075" y="269246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032290" y="2692467"/>
            <a:ext cx="4159710" cy="4165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-2" y="2692467"/>
            <a:ext cx="7977783" cy="20716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4759392"/>
            <a:ext cx="7977781" cy="2098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4" name="Retângulo 43"/>
          <p:cNvSpPr/>
          <p:nvPr/>
        </p:nvSpPr>
        <p:spPr>
          <a:xfrm>
            <a:off x="8218804" y="6500230"/>
            <a:ext cx="378668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8321350" y="6578080"/>
            <a:ext cx="139959" cy="1212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48" name="CaixaDeTexto 26"/>
          <p:cNvSpPr txBox="1"/>
          <p:nvPr/>
        </p:nvSpPr>
        <p:spPr>
          <a:xfrm>
            <a:off x="8490108" y="6500230"/>
            <a:ext cx="1450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FÍSICOS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0075790" y="6578079"/>
            <a:ext cx="139959" cy="1212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50" name="CaixaDeTexto 29"/>
          <p:cNvSpPr txBox="1"/>
          <p:nvPr/>
        </p:nvSpPr>
        <p:spPr>
          <a:xfrm>
            <a:off x="10184867" y="6500230"/>
            <a:ext cx="1849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/>
              <a:t>PROCESSOS ELETRÔNICOS</a:t>
            </a:r>
          </a:p>
        </p:txBody>
      </p:sp>
      <p:graphicFrame>
        <p:nvGraphicFramePr>
          <p:cNvPr id="51" name="Gráfico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2688"/>
              </p:ext>
            </p:extLst>
          </p:nvPr>
        </p:nvGraphicFramePr>
        <p:xfrm>
          <a:off x="-4923" y="63972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7" name="Gráfico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856509"/>
              </p:ext>
            </p:extLst>
          </p:nvPr>
        </p:nvGraphicFramePr>
        <p:xfrm>
          <a:off x="0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8" name="Gráfico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641913"/>
              </p:ext>
            </p:extLst>
          </p:nvPr>
        </p:nvGraphicFramePr>
        <p:xfrm>
          <a:off x="2164298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81" name="Gráfico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957070"/>
              </p:ext>
            </p:extLst>
          </p:nvPr>
        </p:nvGraphicFramePr>
        <p:xfrm>
          <a:off x="0" y="639729"/>
          <a:ext cx="2001091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1" name="Gráfico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071547"/>
              </p:ext>
            </p:extLst>
          </p:nvPr>
        </p:nvGraphicFramePr>
        <p:xfrm>
          <a:off x="-2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42" name="Gráfico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193327"/>
              </p:ext>
            </p:extLst>
          </p:nvPr>
        </p:nvGraphicFramePr>
        <p:xfrm>
          <a:off x="2040731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2" name="Gráfico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835984"/>
              </p:ext>
            </p:extLst>
          </p:nvPr>
        </p:nvGraphicFramePr>
        <p:xfrm>
          <a:off x="4026050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3" name="Gráfico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371426"/>
              </p:ext>
            </p:extLst>
          </p:nvPr>
        </p:nvGraphicFramePr>
        <p:xfrm>
          <a:off x="6306812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54" name="Gráfico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119540"/>
              </p:ext>
            </p:extLst>
          </p:nvPr>
        </p:nvGraphicFramePr>
        <p:xfrm>
          <a:off x="8321350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5" name="Gráfico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815313"/>
              </p:ext>
            </p:extLst>
          </p:nvPr>
        </p:nvGraphicFramePr>
        <p:xfrm>
          <a:off x="10177462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56" name="Gráfico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980890"/>
              </p:ext>
            </p:extLst>
          </p:nvPr>
        </p:nvGraphicFramePr>
        <p:xfrm>
          <a:off x="8218804" y="3106804"/>
          <a:ext cx="3571875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57" name="Gráfico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730695"/>
              </p:ext>
            </p:extLst>
          </p:nvPr>
        </p:nvGraphicFramePr>
        <p:xfrm>
          <a:off x="4361677" y="2687704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58" name="Grá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342996"/>
              </p:ext>
            </p:extLst>
          </p:nvPr>
        </p:nvGraphicFramePr>
        <p:xfrm>
          <a:off x="6204266" y="269246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62" name="Gráfico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975525"/>
              </p:ext>
            </p:extLst>
          </p:nvPr>
        </p:nvGraphicFramePr>
        <p:xfrm>
          <a:off x="0" y="269246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63" name="Gráfico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953151"/>
              </p:ext>
            </p:extLst>
          </p:nvPr>
        </p:nvGraphicFramePr>
        <p:xfrm>
          <a:off x="2124075" y="2687704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64" name="Gráfico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691683"/>
              </p:ext>
            </p:extLst>
          </p:nvPr>
        </p:nvGraphicFramePr>
        <p:xfrm>
          <a:off x="6111009" y="4797390"/>
          <a:ext cx="1895571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65" name="Gráfico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254925"/>
              </p:ext>
            </p:extLst>
          </p:nvPr>
        </p:nvGraphicFramePr>
        <p:xfrm>
          <a:off x="-2" y="476726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66" name="Gráfico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812795"/>
              </p:ext>
            </p:extLst>
          </p:nvPr>
        </p:nvGraphicFramePr>
        <p:xfrm>
          <a:off x="2122632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67" name="Gráfico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91715"/>
              </p:ext>
            </p:extLst>
          </p:nvPr>
        </p:nvGraphicFramePr>
        <p:xfrm>
          <a:off x="4228016" y="477523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</p:spTree>
    <p:extLst>
      <p:ext uri="{BB962C8B-B14F-4D97-AF65-F5344CB8AC3E}">
        <p14:creationId xmlns:p14="http://schemas.microsoft.com/office/powerpoint/2010/main" val="5249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ão 1 2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8453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52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87259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9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ão 1 2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34326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063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975983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9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ão 1 2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5642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155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003982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6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ão 1 2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8526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7043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ão 1 2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54220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878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83285"/>
              </p:ext>
            </p:extLst>
          </p:nvPr>
        </p:nvGraphicFramePr>
        <p:xfrm>
          <a:off x="0" y="2324100"/>
          <a:ext cx="12192000" cy="2179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Gráfic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208105"/>
              </p:ext>
            </p:extLst>
          </p:nvPr>
        </p:nvGraphicFramePr>
        <p:xfrm>
          <a:off x="0" y="4508500"/>
          <a:ext cx="12192000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746216"/>
              </p:ext>
            </p:extLst>
          </p:nvPr>
        </p:nvGraphicFramePr>
        <p:xfrm>
          <a:off x="0" y="-1"/>
          <a:ext cx="12192000" cy="232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93028"/>
              </p:ext>
            </p:extLst>
          </p:nvPr>
        </p:nvGraphicFramePr>
        <p:xfrm>
          <a:off x="9815802" y="4485980"/>
          <a:ext cx="2376198" cy="237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864432"/>
              </p:ext>
            </p:extLst>
          </p:nvPr>
        </p:nvGraphicFramePr>
        <p:xfrm>
          <a:off x="9815801" y="4519571"/>
          <a:ext cx="2517675" cy="2338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Retângulo 14"/>
          <p:cNvSpPr/>
          <p:nvPr/>
        </p:nvSpPr>
        <p:spPr>
          <a:xfrm>
            <a:off x="2526557" y="1895795"/>
            <a:ext cx="3943105" cy="309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598605" y="2006013"/>
            <a:ext cx="146059" cy="12130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7" name="CaixaDeTexto 6"/>
          <p:cNvSpPr txBox="1"/>
          <p:nvPr/>
        </p:nvSpPr>
        <p:spPr>
          <a:xfrm>
            <a:off x="2753400" y="1929274"/>
            <a:ext cx="1513400" cy="277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 smtClean="0"/>
              <a:t>PROCESSOS FÍSICOS</a:t>
            </a:r>
            <a:endParaRPr lang="pt-BR" sz="1200" b="1" dirty="0"/>
          </a:p>
        </p:txBody>
      </p:sp>
      <p:sp>
        <p:nvSpPr>
          <p:cNvPr id="18" name="Retângulo 17"/>
          <p:cNvSpPr/>
          <p:nvPr/>
        </p:nvSpPr>
        <p:spPr>
          <a:xfrm>
            <a:off x="4373694" y="2006013"/>
            <a:ext cx="146059" cy="121301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9" name="CaixaDeTexto 8"/>
          <p:cNvSpPr txBox="1"/>
          <p:nvPr/>
        </p:nvSpPr>
        <p:spPr>
          <a:xfrm>
            <a:off x="4519753" y="1932759"/>
            <a:ext cx="1930179" cy="277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 smtClean="0"/>
              <a:t>PROCESSOS ELETRÔNICOS</a:t>
            </a:r>
            <a:endParaRPr lang="pt-BR" sz="1200" b="1" dirty="0"/>
          </a:p>
        </p:txBody>
      </p:sp>
      <p:graphicFrame>
        <p:nvGraphicFramePr>
          <p:cNvPr id="28" name="Gráfico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310999"/>
              </p:ext>
            </p:extLst>
          </p:nvPr>
        </p:nvGraphicFramePr>
        <p:xfrm>
          <a:off x="0" y="0"/>
          <a:ext cx="9820275" cy="189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Gráfic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459843"/>
              </p:ext>
            </p:extLst>
          </p:nvPr>
        </p:nvGraphicFramePr>
        <p:xfrm>
          <a:off x="9906000" y="-4352"/>
          <a:ext cx="2286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2" name="Gráfic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202704"/>
              </p:ext>
            </p:extLst>
          </p:nvPr>
        </p:nvGraphicFramePr>
        <p:xfrm>
          <a:off x="0" y="4500563"/>
          <a:ext cx="9810749" cy="190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139683"/>
              </p:ext>
            </p:extLst>
          </p:nvPr>
        </p:nvGraphicFramePr>
        <p:xfrm>
          <a:off x="9944100" y="4471987"/>
          <a:ext cx="2247900" cy="238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4" name="Gráfico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670724"/>
              </p:ext>
            </p:extLst>
          </p:nvPr>
        </p:nvGraphicFramePr>
        <p:xfrm>
          <a:off x="1" y="2333626"/>
          <a:ext cx="9982200" cy="177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612656"/>
              </p:ext>
            </p:extLst>
          </p:nvPr>
        </p:nvGraphicFramePr>
        <p:xfrm>
          <a:off x="9925050" y="2314575"/>
          <a:ext cx="2266950" cy="215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5536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343" y="738231"/>
            <a:ext cx="10548457" cy="54387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r>
              <a:rPr lang="pt-BR" sz="4000" dirty="0" smtClean="0"/>
              <a:t>FÓRMULAS</a:t>
            </a:r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Cp2º =  Casos Pendentes no 2º Grau.</a:t>
            </a:r>
          </a:p>
          <a:p>
            <a:pPr marL="0" indent="0">
              <a:buNone/>
            </a:pPr>
            <a:r>
              <a:rPr lang="pt-BR" sz="1100" dirty="0" smtClean="0"/>
              <a:t>Sus2º = Processos Suspensos ou Sobrestados no 2º Grau por Repercussão Geral.</a:t>
            </a:r>
          </a:p>
          <a:p>
            <a:pPr marL="0" indent="0">
              <a:buNone/>
            </a:pPr>
            <a:r>
              <a:rPr lang="pt-BR" sz="1100" dirty="0" smtClean="0"/>
              <a:t>TBaix2º = Total de Processos Baixados no 2º Grau.</a:t>
            </a:r>
          </a:p>
          <a:p>
            <a:pPr marL="0" indent="0">
              <a:buNone/>
            </a:pPr>
            <a:r>
              <a:rPr lang="pt-BR" sz="1100" dirty="0" smtClean="0"/>
              <a:t>Dec2º = Total de Decisões Terminativas de Processo no 2º Grau.</a:t>
            </a:r>
          </a:p>
          <a:p>
            <a:pPr marL="0" indent="0">
              <a:buNone/>
            </a:pPr>
            <a:r>
              <a:rPr lang="pt-BR" sz="1100" dirty="0" smtClean="0"/>
              <a:t>Cn2º = Casos Novos no 2º Grau.</a:t>
            </a:r>
            <a:endParaRPr lang="pt-BR" sz="1100" dirty="0"/>
          </a:p>
        </p:txBody>
      </p:sp>
      <p:sp>
        <p:nvSpPr>
          <p:cNvPr id="2" name="Retângulo 1"/>
          <p:cNvSpPr/>
          <p:nvPr/>
        </p:nvSpPr>
        <p:spPr>
          <a:xfrm>
            <a:off x="863009" y="2538681"/>
            <a:ext cx="529065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TAXA DE CONGESTIONAMENTO LÍQUIDA</a:t>
            </a:r>
          </a:p>
          <a:p>
            <a:pPr algn="ctr"/>
            <a:r>
              <a:rPr lang="pt-B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((Cp2º - Sus2º) / (Cp2º + TBaix2º - Sus2º)) * 100</a:t>
            </a:r>
            <a:endParaRPr lang="pt-BR" sz="2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211332" y="2538681"/>
            <a:ext cx="51424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ÍNDICE DE PRODUTIVIDADE</a:t>
            </a:r>
          </a:p>
          <a:p>
            <a:pPr algn="ctr"/>
            <a:r>
              <a:rPr lang="pt-B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(Dec2º / Cn2º) * 100</a:t>
            </a:r>
            <a:endParaRPr lang="pt-B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Explosão 1 4"/>
          <p:cNvSpPr/>
          <p:nvPr/>
        </p:nvSpPr>
        <p:spPr>
          <a:xfrm>
            <a:off x="11269362" y="82378"/>
            <a:ext cx="864973" cy="51074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Novo</a:t>
            </a:r>
            <a:endParaRPr lang="pt-B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5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"/>
          <p:cNvSpPr txBox="1">
            <a:spLocks/>
          </p:cNvSpPr>
          <p:nvPr/>
        </p:nvSpPr>
        <p:spPr>
          <a:xfrm>
            <a:off x="0" y="1"/>
            <a:ext cx="12192000" cy="6286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</a:rPr>
              <a:t>DEMONSTRATIVO DE PROCESSOS EM TRÂMITE MARÇO/2018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628651"/>
            <a:ext cx="12185298" cy="20640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2692658"/>
            <a:ext cx="12192000" cy="2071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045142" y="4705052"/>
            <a:ext cx="4140156" cy="21716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4764346"/>
            <a:ext cx="8045142" cy="2093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8225230" y="6539495"/>
            <a:ext cx="378668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1" name="Retângulo 60"/>
          <p:cNvSpPr/>
          <p:nvPr/>
        </p:nvSpPr>
        <p:spPr>
          <a:xfrm>
            <a:off x="8312020" y="6617345"/>
            <a:ext cx="139959" cy="121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2" name="CaixaDeTexto 21"/>
          <p:cNvSpPr txBox="1"/>
          <p:nvPr/>
        </p:nvSpPr>
        <p:spPr>
          <a:xfrm>
            <a:off x="8451979" y="6547176"/>
            <a:ext cx="1450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/>
              <a:t>PROCESSOS FÍSICOS</a:t>
            </a:r>
          </a:p>
        </p:txBody>
      </p:sp>
      <p:sp>
        <p:nvSpPr>
          <p:cNvPr id="63" name="Retângulo 62"/>
          <p:cNvSpPr/>
          <p:nvPr/>
        </p:nvSpPr>
        <p:spPr>
          <a:xfrm>
            <a:off x="9944647" y="6617344"/>
            <a:ext cx="139959" cy="1212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4" name="CaixaDeTexto 23"/>
          <p:cNvSpPr txBox="1"/>
          <p:nvPr/>
        </p:nvSpPr>
        <p:spPr>
          <a:xfrm>
            <a:off x="10082208" y="6547175"/>
            <a:ext cx="1849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ELETRÔNICOS</a:t>
            </a:r>
          </a:p>
        </p:txBody>
      </p:sp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238633"/>
              </p:ext>
            </p:extLst>
          </p:nvPr>
        </p:nvGraphicFramePr>
        <p:xfrm>
          <a:off x="8312020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áfico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868445"/>
              </p:ext>
            </p:extLst>
          </p:nvPr>
        </p:nvGraphicFramePr>
        <p:xfrm>
          <a:off x="10177462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Gráfico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856933"/>
              </p:ext>
            </p:extLst>
          </p:nvPr>
        </p:nvGraphicFramePr>
        <p:xfrm>
          <a:off x="0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Gráfic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677662"/>
              </p:ext>
            </p:extLst>
          </p:nvPr>
        </p:nvGraphicFramePr>
        <p:xfrm>
          <a:off x="2121520" y="62097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Gráfic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768961"/>
              </p:ext>
            </p:extLst>
          </p:nvPr>
        </p:nvGraphicFramePr>
        <p:xfrm>
          <a:off x="4096253" y="62865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Gráfic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634564"/>
              </p:ext>
            </p:extLst>
          </p:nvPr>
        </p:nvGraphicFramePr>
        <p:xfrm>
          <a:off x="6210692" y="62097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390311"/>
              </p:ext>
            </p:extLst>
          </p:nvPr>
        </p:nvGraphicFramePr>
        <p:xfrm>
          <a:off x="8582668" y="3197483"/>
          <a:ext cx="3248025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4" name="Gráfico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573426"/>
              </p:ext>
            </p:extLst>
          </p:nvPr>
        </p:nvGraphicFramePr>
        <p:xfrm>
          <a:off x="6210692" y="269265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5" name="Gráfico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483756"/>
              </p:ext>
            </p:extLst>
          </p:nvPr>
        </p:nvGraphicFramePr>
        <p:xfrm>
          <a:off x="4098067" y="269265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6" name="Gráfico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132927"/>
              </p:ext>
            </p:extLst>
          </p:nvPr>
        </p:nvGraphicFramePr>
        <p:xfrm>
          <a:off x="0" y="270218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7" name="Gráfico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898836"/>
              </p:ext>
            </p:extLst>
          </p:nvPr>
        </p:nvGraphicFramePr>
        <p:xfrm>
          <a:off x="2018271" y="269265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8" name="Gráfico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01472"/>
              </p:ext>
            </p:extLst>
          </p:nvPr>
        </p:nvGraphicFramePr>
        <p:xfrm>
          <a:off x="6030604" y="475248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39" name="Gráfico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530624"/>
              </p:ext>
            </p:extLst>
          </p:nvPr>
        </p:nvGraphicFramePr>
        <p:xfrm>
          <a:off x="0" y="473868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674898"/>
              </p:ext>
            </p:extLst>
          </p:nvPr>
        </p:nvGraphicFramePr>
        <p:xfrm>
          <a:off x="2124074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41" name="Gráfico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437895"/>
              </p:ext>
            </p:extLst>
          </p:nvPr>
        </p:nvGraphicFramePr>
        <p:xfrm>
          <a:off x="4201297" y="476434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</p:spTree>
    <p:extLst>
      <p:ext uri="{BB962C8B-B14F-4D97-AF65-F5344CB8AC3E}">
        <p14:creationId xmlns:p14="http://schemas.microsoft.com/office/powerpoint/2010/main" val="27962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343" y="738231"/>
            <a:ext cx="10548457" cy="543873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r>
              <a:rPr lang="pt-BR" sz="4000" dirty="0" smtClean="0"/>
              <a:t>RELATÓRIO SINTÉTICO</a:t>
            </a:r>
          </a:p>
          <a:p>
            <a:pPr marL="0" indent="0" algn="ctr">
              <a:buNone/>
            </a:pPr>
            <a:r>
              <a:rPr lang="pt-BR" sz="4000" dirty="0" smtClean="0"/>
              <a:t>2018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10.404 PROCESSOS DISTRIBUÍDOS</a:t>
            </a:r>
          </a:p>
          <a:p>
            <a:pPr marL="0" indent="0" algn="ctr">
              <a:buNone/>
            </a:pPr>
            <a:r>
              <a:rPr lang="pt-BR" smtClean="0"/>
              <a:t>9.750 </a:t>
            </a:r>
            <a:r>
              <a:rPr lang="pt-BR" dirty="0" smtClean="0"/>
              <a:t>PROCESSOS JULGADOS</a:t>
            </a: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8.540 PROCESSOS BAIXADOS</a:t>
            </a:r>
          </a:p>
          <a:p>
            <a:pPr marL="0" indent="0" algn="ctr">
              <a:buNone/>
            </a:pPr>
            <a:r>
              <a:rPr lang="pt-BR" dirty="0" smtClean="0"/>
              <a:t>100 SESSÕES DE JULGAMENTO REALIZADAS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áfico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913113"/>
              </p:ext>
            </p:extLst>
          </p:nvPr>
        </p:nvGraphicFramePr>
        <p:xfrm>
          <a:off x="4014376" y="4758218"/>
          <a:ext cx="2014538" cy="209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8" name="Grá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002329"/>
              </p:ext>
            </p:extLst>
          </p:nvPr>
        </p:nvGraphicFramePr>
        <p:xfrm>
          <a:off x="7951146" y="2687435"/>
          <a:ext cx="4240854" cy="4152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ítulo 1"/>
          <p:cNvSpPr txBox="1">
            <a:spLocks/>
          </p:cNvSpPr>
          <p:nvPr/>
        </p:nvSpPr>
        <p:spPr>
          <a:xfrm>
            <a:off x="0" y="1"/>
            <a:ext cx="12192000" cy="6286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</a:rPr>
              <a:t>DEMONSTRATIVO DE PROCESSOS BAIXADOS MARÇO/2018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8361396" y="6516706"/>
            <a:ext cx="3786681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8500029" y="6594556"/>
            <a:ext cx="139959" cy="1212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8639988" y="6516706"/>
            <a:ext cx="1450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PROCESSOS FÍSICOS</a:t>
            </a:r>
            <a:endParaRPr lang="pt-BR" sz="1200" b="1" dirty="0"/>
          </a:p>
        </p:txBody>
      </p:sp>
      <p:sp>
        <p:nvSpPr>
          <p:cNvPr id="32" name="Retângulo 31"/>
          <p:cNvSpPr/>
          <p:nvPr/>
        </p:nvSpPr>
        <p:spPr>
          <a:xfrm>
            <a:off x="10158701" y="6594556"/>
            <a:ext cx="139959" cy="1212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0298660" y="6516706"/>
            <a:ext cx="1849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PROCESSOS ELETRÔNICOS</a:t>
            </a:r>
            <a:endParaRPr lang="pt-BR" sz="1200" b="1" dirty="0"/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748655"/>
              </p:ext>
            </p:extLst>
          </p:nvPr>
        </p:nvGraphicFramePr>
        <p:xfrm>
          <a:off x="0" y="627747"/>
          <a:ext cx="2030524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015652"/>
              </p:ext>
            </p:extLst>
          </p:nvPr>
        </p:nvGraphicFramePr>
        <p:xfrm>
          <a:off x="1994464" y="627747"/>
          <a:ext cx="2077372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8" name="Gráfico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69965"/>
              </p:ext>
            </p:extLst>
          </p:nvPr>
        </p:nvGraphicFramePr>
        <p:xfrm>
          <a:off x="8066552" y="629208"/>
          <a:ext cx="2014538" cy="20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0" name="Gráfico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633442"/>
              </p:ext>
            </p:extLst>
          </p:nvPr>
        </p:nvGraphicFramePr>
        <p:xfrm>
          <a:off x="-6589" y="268833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1" name="Gráfico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434997"/>
              </p:ext>
            </p:extLst>
          </p:nvPr>
        </p:nvGraphicFramePr>
        <p:xfrm>
          <a:off x="1981181" y="2687435"/>
          <a:ext cx="2097552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2" name="Gráfico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457903"/>
              </p:ext>
            </p:extLst>
          </p:nvPr>
        </p:nvGraphicFramePr>
        <p:xfrm>
          <a:off x="4062746" y="2687435"/>
          <a:ext cx="1994464" cy="207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3" name="Gráfico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765347"/>
              </p:ext>
            </p:extLst>
          </p:nvPr>
        </p:nvGraphicFramePr>
        <p:xfrm>
          <a:off x="6000965" y="2687435"/>
          <a:ext cx="2014538" cy="209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4" name="Gráfico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117154"/>
              </p:ext>
            </p:extLst>
          </p:nvPr>
        </p:nvGraphicFramePr>
        <p:xfrm>
          <a:off x="4098" y="4755156"/>
          <a:ext cx="2014538" cy="2102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55" name="Gráfico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472715"/>
              </p:ext>
            </p:extLst>
          </p:nvPr>
        </p:nvGraphicFramePr>
        <p:xfrm>
          <a:off x="2010049" y="4759122"/>
          <a:ext cx="2014538" cy="209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7" name="Gráfico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801188"/>
              </p:ext>
            </p:extLst>
          </p:nvPr>
        </p:nvGraphicFramePr>
        <p:xfrm>
          <a:off x="5990483" y="4754011"/>
          <a:ext cx="2014538" cy="2110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081090" y="622637"/>
            <a:ext cx="2110910" cy="20647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224923"/>
              </p:ext>
            </p:extLst>
          </p:nvPr>
        </p:nvGraphicFramePr>
        <p:xfrm>
          <a:off x="-6589" y="64179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72" name="Gráfico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87189"/>
              </p:ext>
            </p:extLst>
          </p:nvPr>
        </p:nvGraphicFramePr>
        <p:xfrm>
          <a:off x="3956652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3" name="Gráfico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830711"/>
              </p:ext>
            </p:extLst>
          </p:nvPr>
        </p:nvGraphicFramePr>
        <p:xfrm>
          <a:off x="5910768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42" name="Gráfico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054402"/>
              </p:ext>
            </p:extLst>
          </p:nvPr>
        </p:nvGraphicFramePr>
        <p:xfrm>
          <a:off x="4072402" y="629208"/>
          <a:ext cx="2014538" cy="20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44" name="Gráfico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646982"/>
              </p:ext>
            </p:extLst>
          </p:nvPr>
        </p:nvGraphicFramePr>
        <p:xfrm>
          <a:off x="6091702" y="629208"/>
          <a:ext cx="2014538" cy="20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43" name="Gráfico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177248"/>
              </p:ext>
            </p:extLst>
          </p:nvPr>
        </p:nvGraphicFramePr>
        <p:xfrm>
          <a:off x="8075591" y="62263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49" name="Gráfico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218625"/>
              </p:ext>
            </p:extLst>
          </p:nvPr>
        </p:nvGraphicFramePr>
        <p:xfrm>
          <a:off x="10158701" y="61574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60" name="Gráfico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215768"/>
              </p:ext>
            </p:extLst>
          </p:nvPr>
        </p:nvGraphicFramePr>
        <p:xfrm>
          <a:off x="0" y="62263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61" name="Gráfico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778434"/>
              </p:ext>
            </p:extLst>
          </p:nvPr>
        </p:nvGraphicFramePr>
        <p:xfrm>
          <a:off x="1891171" y="62263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62" name="Gráfico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925532"/>
              </p:ext>
            </p:extLst>
          </p:nvPr>
        </p:nvGraphicFramePr>
        <p:xfrm>
          <a:off x="4018043" y="61574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63" name="Gráfico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304894"/>
              </p:ext>
            </p:extLst>
          </p:nvPr>
        </p:nvGraphicFramePr>
        <p:xfrm>
          <a:off x="6004196" y="62263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64" name="Gráfico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364132"/>
              </p:ext>
            </p:extLst>
          </p:nvPr>
        </p:nvGraphicFramePr>
        <p:xfrm>
          <a:off x="4006164" y="2687435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65" name="Gráfico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515962"/>
              </p:ext>
            </p:extLst>
          </p:nvPr>
        </p:nvGraphicFramePr>
        <p:xfrm>
          <a:off x="0" y="2687435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66" name="Gráfico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69502"/>
              </p:ext>
            </p:extLst>
          </p:nvPr>
        </p:nvGraphicFramePr>
        <p:xfrm>
          <a:off x="1968844" y="2687435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67" name="Gráfico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056628"/>
              </p:ext>
            </p:extLst>
          </p:nvPr>
        </p:nvGraphicFramePr>
        <p:xfrm>
          <a:off x="5950293" y="2687435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68" name="Gráfico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690925"/>
              </p:ext>
            </p:extLst>
          </p:nvPr>
        </p:nvGraphicFramePr>
        <p:xfrm>
          <a:off x="6046572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69" name="Gráfico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463773"/>
              </p:ext>
            </p:extLst>
          </p:nvPr>
        </p:nvGraphicFramePr>
        <p:xfrm>
          <a:off x="0" y="477678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graphicFrame>
        <p:nvGraphicFramePr>
          <p:cNvPr id="70" name="Gráfico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330679"/>
              </p:ext>
            </p:extLst>
          </p:nvPr>
        </p:nvGraphicFramePr>
        <p:xfrm>
          <a:off x="2042984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graphicFrame>
        <p:nvGraphicFramePr>
          <p:cNvPr id="71" name="Gráfico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515361"/>
              </p:ext>
            </p:extLst>
          </p:nvPr>
        </p:nvGraphicFramePr>
        <p:xfrm>
          <a:off x="4054304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095468"/>
              </p:ext>
            </p:extLst>
          </p:nvPr>
        </p:nvGraphicFramePr>
        <p:xfrm>
          <a:off x="8361396" y="3006811"/>
          <a:ext cx="3786682" cy="344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"/>
          </a:graphicData>
        </a:graphic>
      </p:graphicFrame>
    </p:spTree>
    <p:extLst>
      <p:ext uri="{BB962C8B-B14F-4D97-AF65-F5344CB8AC3E}">
        <p14:creationId xmlns:p14="http://schemas.microsoft.com/office/powerpoint/2010/main" val="11484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876262"/>
              </p:ext>
            </p:extLst>
          </p:nvPr>
        </p:nvGraphicFramePr>
        <p:xfrm>
          <a:off x="1" y="-1"/>
          <a:ext cx="12191999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6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43281"/>
              </p:ext>
            </p:extLst>
          </p:nvPr>
        </p:nvGraphicFramePr>
        <p:xfrm>
          <a:off x="1" y="0"/>
          <a:ext cx="12192000" cy="603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315564"/>
              </p:ext>
            </p:extLst>
          </p:nvPr>
        </p:nvGraphicFramePr>
        <p:xfrm>
          <a:off x="0" y="0"/>
          <a:ext cx="12192000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5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59422"/>
              </p:ext>
            </p:extLst>
          </p:nvPr>
        </p:nvGraphicFramePr>
        <p:xfrm>
          <a:off x="0" y="-1"/>
          <a:ext cx="12192000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3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2822" y="6148693"/>
            <a:ext cx="391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TOTAL NO 2º GRAU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9092" y="6127099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TAXA DE CONGESTIONAMENTO LÍQUIDA NO 2º GRAU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1161536" y="6484766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70455" y="6478065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779374" y="6475276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513400" y="6441577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822319" y="6434876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31238" y="6432087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grafico_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981049"/>
              </p:ext>
            </p:extLst>
          </p:nvPr>
        </p:nvGraphicFramePr>
        <p:xfrm>
          <a:off x="0" y="0"/>
          <a:ext cx="12192000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10434</TotalTime>
  <Words>879</Words>
  <Application>Microsoft Office PowerPoint</Application>
  <PresentationFormat>Widescreen</PresentationFormat>
  <Paragraphs>237</Paragraphs>
  <Slides>30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Tema do Office</vt:lpstr>
      <vt:lpstr>RELATÓRIO MENSAL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Robison Karls Custódio</dc:creator>
  <cp:lastModifiedBy>Matheus Henrique Freire de Amorim</cp:lastModifiedBy>
  <cp:revision>413</cp:revision>
  <cp:lastPrinted>2017-04-10T19:36:38Z</cp:lastPrinted>
  <dcterms:created xsi:type="dcterms:W3CDTF">2017-04-10T13:31:40Z</dcterms:created>
  <dcterms:modified xsi:type="dcterms:W3CDTF">2018-04-24T21:11:35Z</dcterms:modified>
</cp:coreProperties>
</file>