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46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charts/chart47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charts/chart48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ppt/charts/chart49.xml" ContentType="application/vnd.openxmlformats-officedocument.drawingml.chart+xml"/>
  <Override PartName="/ppt/charts/style49.xml" ContentType="application/vnd.ms-office.chartstyle+xml"/>
  <Override PartName="/ppt/charts/colors49.xml" ContentType="application/vnd.ms-office.chartcolorstyle+xml"/>
  <Override PartName="/ppt/charts/chart50.xml" ContentType="application/vnd.openxmlformats-officedocument.drawingml.chart+xml"/>
  <Override PartName="/ppt/charts/style50.xml" ContentType="application/vnd.ms-office.chartstyle+xml"/>
  <Override PartName="/ppt/charts/colors50.xml" ContentType="application/vnd.ms-office.chartcolorstyle+xml"/>
  <Override PartName="/ppt/charts/chart51.xml" ContentType="application/vnd.openxmlformats-officedocument.drawingml.chart+xml"/>
  <Override PartName="/ppt/charts/style51.xml" ContentType="application/vnd.ms-office.chartstyle+xml"/>
  <Override PartName="/ppt/charts/colors51.xml" ContentType="application/vnd.ms-office.chartcolorstyle+xml"/>
  <Override PartName="/ppt/charts/chart52.xml" ContentType="application/vnd.openxmlformats-officedocument.drawingml.chart+xml"/>
  <Override PartName="/ppt/charts/style52.xml" ContentType="application/vnd.ms-office.chartstyle+xml"/>
  <Override PartName="/ppt/charts/colors52.xml" ContentType="application/vnd.ms-office.chartcolorstyle+xml"/>
  <Override PartName="/ppt/charts/chart53.xml" ContentType="application/vnd.openxmlformats-officedocument.drawingml.chart+xml"/>
  <Override PartName="/ppt/charts/style53.xml" ContentType="application/vnd.ms-office.chartstyle+xml"/>
  <Override PartName="/ppt/charts/colors53.xml" ContentType="application/vnd.ms-office.chartcolorstyle+xml"/>
  <Override PartName="/ppt/charts/chart54.xml" ContentType="application/vnd.openxmlformats-officedocument.drawingml.chart+xml"/>
  <Override PartName="/ppt/charts/style54.xml" ContentType="application/vnd.ms-office.chartstyle+xml"/>
  <Override PartName="/ppt/charts/colors54.xml" ContentType="application/vnd.ms-office.chartcolorstyle+xml"/>
  <Override PartName="/ppt/charts/chart55.xml" ContentType="application/vnd.openxmlformats-officedocument.drawingml.chart+xml"/>
  <Override PartName="/ppt/charts/style55.xml" ContentType="application/vnd.ms-office.chartstyle+xml"/>
  <Override PartName="/ppt/charts/colors55.xml" ContentType="application/vnd.ms-office.chartcolorstyle+xml"/>
  <Override PartName="/ppt/charts/chart56.xml" ContentType="application/vnd.openxmlformats-officedocument.drawingml.chart+xml"/>
  <Override PartName="/ppt/charts/style56.xml" ContentType="application/vnd.ms-office.chartstyle+xml"/>
  <Override PartName="/ppt/charts/colors56.xml" ContentType="application/vnd.ms-office.chartcolorstyle+xml"/>
  <Override PartName="/ppt/charts/chart57.xml" ContentType="application/vnd.openxmlformats-officedocument.drawingml.chart+xml"/>
  <Override PartName="/ppt/charts/style57.xml" ContentType="application/vnd.ms-office.chartstyle+xml"/>
  <Override PartName="/ppt/charts/colors57.xml" ContentType="application/vnd.ms-office.chartcolorstyle+xml"/>
  <Override PartName="/ppt/charts/chart58.xml" ContentType="application/vnd.openxmlformats-officedocument.drawingml.chart+xml"/>
  <Override PartName="/ppt/charts/style58.xml" ContentType="application/vnd.ms-office.chartstyle+xml"/>
  <Override PartName="/ppt/charts/colors58.xml" ContentType="application/vnd.ms-office.chartcolorstyle+xml"/>
  <Override PartName="/ppt/charts/chart59.xml" ContentType="application/vnd.openxmlformats-officedocument.drawingml.chart+xml"/>
  <Override PartName="/ppt/charts/style59.xml" ContentType="application/vnd.ms-office.chartstyle+xml"/>
  <Override PartName="/ppt/charts/colors59.xml" ContentType="application/vnd.ms-office.chartcolorstyle+xml"/>
  <Override PartName="/ppt/charts/chart60.xml" ContentType="application/vnd.openxmlformats-officedocument.drawingml.chart+xml"/>
  <Override PartName="/ppt/charts/style60.xml" ContentType="application/vnd.ms-office.chartstyle+xml"/>
  <Override PartName="/ppt/charts/colors60.xml" ContentType="application/vnd.ms-office.chartcolorstyle+xml"/>
  <Override PartName="/ppt/charts/chart61.xml" ContentType="application/vnd.openxmlformats-officedocument.drawingml.chart+xml"/>
  <Override PartName="/ppt/charts/style61.xml" ContentType="application/vnd.ms-office.chartstyle+xml"/>
  <Override PartName="/ppt/charts/colors61.xml" ContentType="application/vnd.ms-office.chartcolorstyle+xml"/>
  <Override PartName="/ppt/charts/chart62.xml" ContentType="application/vnd.openxmlformats-officedocument.drawingml.chart+xml"/>
  <Override PartName="/ppt/charts/style62.xml" ContentType="application/vnd.ms-office.chartstyle+xml"/>
  <Override PartName="/ppt/charts/colors62.xml" ContentType="application/vnd.ms-office.chartcolorstyle+xml"/>
  <Override PartName="/ppt/charts/chart63.xml" ContentType="application/vnd.openxmlformats-officedocument.drawingml.chart+xml"/>
  <Override PartName="/ppt/charts/style63.xml" ContentType="application/vnd.ms-office.chartstyle+xml"/>
  <Override PartName="/ppt/charts/colors63.xml" ContentType="application/vnd.ms-office.chartcolorstyle+xml"/>
  <Override PartName="/ppt/charts/chart64.xml" ContentType="application/vnd.openxmlformats-officedocument.drawingml.chart+xml"/>
  <Override PartName="/ppt/charts/style64.xml" ContentType="application/vnd.ms-office.chartstyle+xml"/>
  <Override PartName="/ppt/charts/colors64.xml" ContentType="application/vnd.ms-office.chartcolorstyle+xml"/>
  <Override PartName="/ppt/charts/chart65.xml" ContentType="application/vnd.openxmlformats-officedocument.drawingml.chart+xml"/>
  <Override PartName="/ppt/charts/style65.xml" ContentType="application/vnd.ms-office.chartstyle+xml"/>
  <Override PartName="/ppt/charts/colors65.xml" ContentType="application/vnd.ms-office.chartcolorstyle+xml"/>
  <Override PartName="/ppt/charts/chart66.xml" ContentType="application/vnd.openxmlformats-officedocument.drawingml.chart+xml"/>
  <Override PartName="/ppt/charts/style66.xml" ContentType="application/vnd.ms-office.chartstyle+xml"/>
  <Override PartName="/ppt/charts/colors66.xml" ContentType="application/vnd.ms-office.chartcolorstyle+xml"/>
  <Override PartName="/ppt/charts/chart67.xml" ContentType="application/vnd.openxmlformats-officedocument.drawingml.chart+xml"/>
  <Override PartName="/ppt/charts/style67.xml" ContentType="application/vnd.ms-office.chartstyle+xml"/>
  <Override PartName="/ppt/charts/colors67.xml" ContentType="application/vnd.ms-office.chartcolorstyle+xml"/>
  <Override PartName="/ppt/charts/chart68.xml" ContentType="application/vnd.openxmlformats-officedocument.drawingml.chart+xml"/>
  <Override PartName="/ppt/charts/style68.xml" ContentType="application/vnd.ms-office.chartstyle+xml"/>
  <Override PartName="/ppt/charts/colors68.xml" ContentType="application/vnd.ms-office.chartcolorstyle+xml"/>
  <Override PartName="/ppt/charts/chart69.xml" ContentType="application/vnd.openxmlformats-officedocument.drawingml.chart+xml"/>
  <Override PartName="/ppt/charts/style69.xml" ContentType="application/vnd.ms-office.chartstyle+xml"/>
  <Override PartName="/ppt/charts/colors69.xml" ContentType="application/vnd.ms-office.chartcolorstyle+xml"/>
  <Override PartName="/ppt/charts/chart70.xml" ContentType="application/vnd.openxmlformats-officedocument.drawingml.chart+xml"/>
  <Override PartName="/ppt/charts/style70.xml" ContentType="application/vnd.ms-office.chartstyle+xml"/>
  <Override PartName="/ppt/charts/colors70.xml" ContentType="application/vnd.ms-office.chartcolorstyle+xml"/>
  <Override PartName="/ppt/charts/chart71.xml" ContentType="application/vnd.openxmlformats-officedocument.drawingml.chart+xml"/>
  <Override PartName="/ppt/charts/style71.xml" ContentType="application/vnd.ms-office.chartstyle+xml"/>
  <Override PartName="/ppt/charts/colors71.xml" ContentType="application/vnd.ms-office.chartcolorstyle+xml"/>
  <Override PartName="/ppt/charts/chart72.xml" ContentType="application/vnd.openxmlformats-officedocument.drawingml.chart+xml"/>
  <Override PartName="/ppt/charts/style72.xml" ContentType="application/vnd.ms-office.chartstyle+xml"/>
  <Override PartName="/ppt/charts/colors72.xml" ContentType="application/vnd.ms-office.chartcolorstyle+xml"/>
  <Override PartName="/ppt/charts/chart73.xml" ContentType="application/vnd.openxmlformats-officedocument.drawingml.chart+xml"/>
  <Override PartName="/ppt/charts/style73.xml" ContentType="application/vnd.ms-office.chartstyle+xml"/>
  <Override PartName="/ppt/charts/colors73.xml" ContentType="application/vnd.ms-office.chartcolorstyle+xml"/>
  <Override PartName="/ppt/charts/chart74.xml" ContentType="application/vnd.openxmlformats-officedocument.drawingml.chart+xml"/>
  <Override PartName="/ppt/charts/style74.xml" ContentType="application/vnd.ms-office.chartstyle+xml"/>
  <Override PartName="/ppt/charts/colors74.xml" ContentType="application/vnd.ms-office.chartcolorstyle+xml"/>
  <Override PartName="/ppt/charts/chart75.xml" ContentType="application/vnd.openxmlformats-officedocument.drawingml.chart+xml"/>
  <Override PartName="/ppt/charts/style75.xml" ContentType="application/vnd.ms-office.chartstyle+xml"/>
  <Override PartName="/ppt/charts/colors75.xml" ContentType="application/vnd.ms-office.chartcolorstyle+xml"/>
  <Override PartName="/ppt/charts/chart76.xml" ContentType="application/vnd.openxmlformats-officedocument.drawingml.chart+xml"/>
  <Override PartName="/ppt/charts/style76.xml" ContentType="application/vnd.ms-office.chartstyle+xml"/>
  <Override PartName="/ppt/charts/colors76.xml" ContentType="application/vnd.ms-office.chartcolorstyle+xml"/>
  <Override PartName="/ppt/charts/chart77.xml" ContentType="application/vnd.openxmlformats-officedocument.drawingml.chart+xml"/>
  <Override PartName="/ppt/charts/style77.xml" ContentType="application/vnd.ms-office.chartstyle+xml"/>
  <Override PartName="/ppt/charts/colors77.xml" ContentType="application/vnd.ms-office.chartcolorstyle+xml"/>
  <Override PartName="/ppt/charts/chart78.xml" ContentType="application/vnd.openxmlformats-officedocument.drawingml.chart+xml"/>
  <Override PartName="/ppt/charts/style78.xml" ContentType="application/vnd.ms-office.chartstyle+xml"/>
  <Override PartName="/ppt/charts/colors78.xml" ContentType="application/vnd.ms-office.chartcolorstyle+xml"/>
  <Override PartName="/ppt/charts/chart79.xml" ContentType="application/vnd.openxmlformats-officedocument.drawingml.chart+xml"/>
  <Override PartName="/ppt/charts/style79.xml" ContentType="application/vnd.ms-office.chartstyle+xml"/>
  <Override PartName="/ppt/charts/colors79.xml" ContentType="application/vnd.ms-office.chartcolorstyle+xml"/>
  <Override PartName="/ppt/charts/chart80.xml" ContentType="application/vnd.openxmlformats-officedocument.drawingml.chart+xml"/>
  <Override PartName="/ppt/charts/style80.xml" ContentType="application/vnd.ms-office.chartstyle+xml"/>
  <Override PartName="/ppt/charts/colors80.xml" ContentType="application/vnd.ms-office.chartcolorstyle+xml"/>
  <Override PartName="/ppt/charts/chart81.xml" ContentType="application/vnd.openxmlformats-officedocument.drawingml.chart+xml"/>
  <Override PartName="/ppt/charts/style81.xml" ContentType="application/vnd.ms-office.chartstyle+xml"/>
  <Override PartName="/ppt/charts/colors81.xml" ContentType="application/vnd.ms-office.chartcolorstyle+xml"/>
  <Override PartName="/ppt/charts/chart82.xml" ContentType="application/vnd.openxmlformats-officedocument.drawingml.chart+xml"/>
  <Override PartName="/ppt/charts/style82.xml" ContentType="application/vnd.ms-office.chartstyle+xml"/>
  <Override PartName="/ppt/charts/colors82.xml" ContentType="application/vnd.ms-office.chartcolorstyle+xml"/>
  <Override PartName="/ppt/charts/chart83.xml" ContentType="application/vnd.openxmlformats-officedocument.drawingml.chart+xml"/>
  <Override PartName="/ppt/charts/style83.xml" ContentType="application/vnd.ms-office.chartstyle+xml"/>
  <Override PartName="/ppt/charts/colors83.xml" ContentType="application/vnd.ms-office.chartcolorstyle+xml"/>
  <Override PartName="/ppt/charts/chart84.xml" ContentType="application/vnd.openxmlformats-officedocument.drawingml.chart+xml"/>
  <Override PartName="/ppt/charts/style84.xml" ContentType="application/vnd.ms-office.chartstyle+xml"/>
  <Override PartName="/ppt/charts/colors84.xml" ContentType="application/vnd.ms-office.chartcolorstyle+xml"/>
  <Override PartName="/ppt/charts/chart85.xml" ContentType="application/vnd.openxmlformats-officedocument.drawingml.chart+xml"/>
  <Override PartName="/ppt/charts/style85.xml" ContentType="application/vnd.ms-office.chartstyle+xml"/>
  <Override PartName="/ppt/charts/colors85.xml" ContentType="application/vnd.ms-office.chartcolorstyle+xml"/>
  <Override PartName="/ppt/charts/chart86.xml" ContentType="application/vnd.openxmlformats-officedocument.drawingml.chart+xml"/>
  <Override PartName="/ppt/charts/style86.xml" ContentType="application/vnd.ms-office.chartstyle+xml"/>
  <Override PartName="/ppt/charts/colors86.xml" ContentType="application/vnd.ms-office.chartcolorstyle+xml"/>
  <Override PartName="/ppt/charts/chart87.xml" ContentType="application/vnd.openxmlformats-officedocument.drawingml.chart+xml"/>
  <Override PartName="/ppt/charts/style87.xml" ContentType="application/vnd.ms-office.chartstyle+xml"/>
  <Override PartName="/ppt/charts/colors87.xml" ContentType="application/vnd.ms-office.chartcolorstyle+xml"/>
  <Override PartName="/ppt/charts/chart88.xml" ContentType="application/vnd.openxmlformats-officedocument.drawingml.chart+xml"/>
  <Override PartName="/ppt/charts/style88.xml" ContentType="application/vnd.ms-office.chartstyle+xml"/>
  <Override PartName="/ppt/charts/colors88.xml" ContentType="application/vnd.ms-office.chartcolorstyle+xml"/>
  <Override PartName="/ppt/charts/chart89.xml" ContentType="application/vnd.openxmlformats-officedocument.drawingml.chart+xml"/>
  <Override PartName="/ppt/charts/style89.xml" ContentType="application/vnd.ms-office.chartstyle+xml"/>
  <Override PartName="/ppt/charts/colors89.xml" ContentType="application/vnd.ms-office.chartcolorstyle+xml"/>
  <Override PartName="/ppt/charts/chart90.xml" ContentType="application/vnd.openxmlformats-officedocument.drawingml.chart+xml"/>
  <Override PartName="/ppt/charts/style90.xml" ContentType="application/vnd.ms-office.chartstyle+xml"/>
  <Override PartName="/ppt/charts/colors90.xml" ContentType="application/vnd.ms-office.chartcolorstyle+xml"/>
  <Override PartName="/ppt/charts/chart91.xml" ContentType="application/vnd.openxmlformats-officedocument.drawingml.chart+xml"/>
  <Override PartName="/ppt/charts/style91.xml" ContentType="application/vnd.ms-office.chartstyle+xml"/>
  <Override PartName="/ppt/charts/colors91.xml" ContentType="application/vnd.ms-office.chartcolorstyle+xml"/>
  <Override PartName="/ppt/charts/chart92.xml" ContentType="application/vnd.openxmlformats-officedocument.drawingml.chart+xml"/>
  <Override PartName="/ppt/charts/style92.xml" ContentType="application/vnd.ms-office.chartstyle+xml"/>
  <Override PartName="/ppt/charts/colors92.xml" ContentType="application/vnd.ms-office.chartcolorstyle+xml"/>
  <Override PartName="/ppt/charts/chart93.xml" ContentType="application/vnd.openxmlformats-officedocument.drawingml.chart+xml"/>
  <Override PartName="/ppt/charts/style93.xml" ContentType="application/vnd.ms-office.chartstyle+xml"/>
  <Override PartName="/ppt/charts/colors93.xml" ContentType="application/vnd.ms-office.chartcolorstyle+xml"/>
  <Override PartName="/ppt/charts/chart94.xml" ContentType="application/vnd.openxmlformats-officedocument.drawingml.chart+xml"/>
  <Override PartName="/ppt/charts/style94.xml" ContentType="application/vnd.ms-office.chartstyle+xml"/>
  <Override PartName="/ppt/charts/colors94.xml" ContentType="application/vnd.ms-office.chartcolorstyle+xml"/>
  <Override PartName="/ppt/charts/chart95.xml" ContentType="application/vnd.openxmlformats-officedocument.drawingml.chart+xml"/>
  <Override PartName="/ppt/charts/style95.xml" ContentType="application/vnd.ms-office.chartstyle+xml"/>
  <Override PartName="/ppt/charts/colors95.xml" ContentType="application/vnd.ms-office.chartcolorstyle+xml"/>
  <Override PartName="/ppt/charts/chart96.xml" ContentType="application/vnd.openxmlformats-officedocument.drawingml.chart+xml"/>
  <Override PartName="/ppt/charts/style96.xml" ContentType="application/vnd.ms-office.chartstyle+xml"/>
  <Override PartName="/ppt/charts/colors96.xml" ContentType="application/vnd.ms-office.chartcolorstyle+xml"/>
  <Override PartName="/ppt/charts/chart97.xml" ContentType="application/vnd.openxmlformats-officedocument.drawingml.chart+xml"/>
  <Override PartName="/ppt/charts/style97.xml" ContentType="application/vnd.ms-office.chartstyle+xml"/>
  <Override PartName="/ppt/charts/colors97.xml" ContentType="application/vnd.ms-office.chartcolorstyle+xml"/>
  <Override PartName="/ppt/charts/chart98.xml" ContentType="application/vnd.openxmlformats-officedocument.drawingml.chart+xml"/>
  <Override PartName="/ppt/charts/style98.xml" ContentType="application/vnd.ms-office.chartstyle+xml"/>
  <Override PartName="/ppt/charts/colors98.xml" ContentType="application/vnd.ms-office.chartcolorstyle+xml"/>
  <Override PartName="/ppt/drawings/drawing1.xml" ContentType="application/vnd.openxmlformats-officedocument.drawingml.chartshapes+xml"/>
  <Override PartName="/ppt/charts/chart99.xml" ContentType="application/vnd.openxmlformats-officedocument.drawingml.chart+xml"/>
  <Override PartName="/ppt/charts/style99.xml" ContentType="application/vnd.ms-office.chartstyle+xml"/>
  <Override PartName="/ppt/charts/colors99.xml" ContentType="application/vnd.ms-office.chartcolorstyle+xml"/>
  <Override PartName="/ppt/drawings/drawing2.xml" ContentType="application/vnd.openxmlformats-officedocument.drawingml.chartshapes+xml"/>
  <Override PartName="/ppt/charts/chart100.xml" ContentType="application/vnd.openxmlformats-officedocument.drawingml.chart+xml"/>
  <Override PartName="/ppt/charts/style100.xml" ContentType="application/vnd.ms-office.chartstyle+xml"/>
  <Override PartName="/ppt/charts/colors100.xml" ContentType="application/vnd.ms-office.chartcolorstyle+xml"/>
  <Override PartName="/ppt/charts/chart101.xml" ContentType="application/vnd.openxmlformats-officedocument.drawingml.chart+xml"/>
  <Override PartName="/ppt/charts/style101.xml" ContentType="application/vnd.ms-office.chartstyle+xml"/>
  <Override PartName="/ppt/charts/colors101.xml" ContentType="application/vnd.ms-office.chartcolorstyle+xml"/>
  <Override PartName="/ppt/charts/chart102.xml" ContentType="application/vnd.openxmlformats-officedocument.drawingml.chart+xml"/>
  <Override PartName="/ppt/charts/style102.xml" ContentType="application/vnd.ms-office.chartstyle+xml"/>
  <Override PartName="/ppt/charts/colors102.xml" ContentType="application/vnd.ms-office.chartcolorstyle+xml"/>
  <Override PartName="/ppt/charts/chart103.xml" ContentType="application/vnd.openxmlformats-officedocument.drawingml.chart+xml"/>
  <Override PartName="/ppt/charts/style103.xml" ContentType="application/vnd.ms-office.chartstyle+xml"/>
  <Override PartName="/ppt/charts/colors103.xml" ContentType="application/vnd.ms-office.chartcolorstyle+xml"/>
  <Override PartName="/ppt/charts/chart104.xml" ContentType="application/vnd.openxmlformats-officedocument.drawingml.chart+xml"/>
  <Override PartName="/ppt/charts/style104.xml" ContentType="application/vnd.ms-office.chartstyle+xml"/>
  <Override PartName="/ppt/charts/colors104.xml" ContentType="application/vnd.ms-office.chartcolorstyle+xml"/>
  <Override PartName="/ppt/charts/chart105.xml" ContentType="application/vnd.openxmlformats-officedocument.drawingml.chart+xml"/>
  <Override PartName="/ppt/charts/style105.xml" ContentType="application/vnd.ms-office.chartstyle+xml"/>
  <Override PartName="/ppt/charts/colors105.xml" ContentType="application/vnd.ms-office.chartcolorstyle+xml"/>
  <Override PartName="/ppt/charts/chart106.xml" ContentType="application/vnd.openxmlformats-officedocument.drawingml.chart+xml"/>
  <Override PartName="/ppt/charts/style106.xml" ContentType="application/vnd.ms-office.chartstyle+xml"/>
  <Override PartName="/ppt/charts/colors106.xml" ContentType="application/vnd.ms-office.chartcolorstyle+xml"/>
  <Override PartName="/ppt/charts/chart107.xml" ContentType="application/vnd.openxmlformats-officedocument.drawingml.chart+xml"/>
  <Override PartName="/ppt/charts/style107.xml" ContentType="application/vnd.ms-office.chartstyle+xml"/>
  <Override PartName="/ppt/charts/colors107.xml" ContentType="application/vnd.ms-office.chartcolorstyle+xml"/>
  <Override PartName="/ppt/charts/chart108.xml" ContentType="application/vnd.openxmlformats-officedocument.drawingml.chart+xml"/>
  <Override PartName="/ppt/charts/style108.xml" ContentType="application/vnd.ms-office.chartstyle+xml"/>
  <Override PartName="/ppt/charts/colors10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76" r:id="rId2"/>
    <p:sldId id="256" r:id="rId3"/>
    <p:sldId id="257" r:id="rId4"/>
    <p:sldId id="273" r:id="rId5"/>
    <p:sldId id="301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8" r:id="rId14"/>
    <p:sldId id="258" r:id="rId15"/>
    <p:sldId id="286" r:id="rId16"/>
    <p:sldId id="260" r:id="rId17"/>
    <p:sldId id="287" r:id="rId18"/>
    <p:sldId id="261" r:id="rId19"/>
    <p:sldId id="288" r:id="rId20"/>
    <p:sldId id="262" r:id="rId21"/>
    <p:sldId id="289" r:id="rId22"/>
    <p:sldId id="263" r:id="rId23"/>
    <p:sldId id="290" r:id="rId24"/>
    <p:sldId id="264" r:id="rId25"/>
    <p:sldId id="291" r:id="rId26"/>
    <p:sldId id="265" r:id="rId27"/>
    <p:sldId id="292" r:id="rId28"/>
    <p:sldId id="283" r:id="rId29"/>
    <p:sldId id="280" r:id="rId30"/>
    <p:sldId id="284" r:id="rId31"/>
    <p:sldId id="285" r:id="rId32"/>
  </p:sldIdLst>
  <p:sldSz cx="12192000" cy="6858000"/>
  <p:notesSz cx="6788150" cy="99234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A9DB"/>
    <a:srgbClr val="5A99D3"/>
    <a:srgbClr val="8199C7"/>
    <a:srgbClr val="FBE5D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00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100.xml"/><Relationship Id="rId1" Type="http://schemas.microsoft.com/office/2011/relationships/chartStyle" Target="style100.xml"/></Relationships>
</file>

<file path=ppt/charts/_rels/chart101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101.xml"/><Relationship Id="rId1" Type="http://schemas.microsoft.com/office/2011/relationships/chartStyle" Target="style101.xml"/></Relationships>
</file>

<file path=ppt/charts/_rels/chart102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102.xml"/><Relationship Id="rId1" Type="http://schemas.microsoft.com/office/2011/relationships/chartStyle" Target="style102.xml"/></Relationships>
</file>

<file path=ppt/charts/_rels/chart10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03.xml"/><Relationship Id="rId1" Type="http://schemas.microsoft.com/office/2011/relationships/chartStyle" Target="style103.xml"/></Relationships>
</file>

<file path=ppt/charts/_rels/chart10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04.xml"/><Relationship Id="rId1" Type="http://schemas.microsoft.com/office/2011/relationships/chartStyle" Target="style104.xml"/></Relationships>
</file>

<file path=ppt/charts/_rels/chart10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05.xml"/><Relationship Id="rId1" Type="http://schemas.microsoft.com/office/2011/relationships/chartStyle" Target="style105.xml"/></Relationships>
</file>

<file path=ppt/charts/_rels/chart10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06.xml"/><Relationship Id="rId1" Type="http://schemas.microsoft.com/office/2011/relationships/chartStyle" Target="style106.xml"/></Relationships>
</file>

<file path=ppt/charts/_rels/chart10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07.xml"/><Relationship Id="rId1" Type="http://schemas.microsoft.com/office/2011/relationships/chartStyle" Target="style107.xml"/></Relationships>
</file>

<file path=ppt/charts/_rels/chart10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08.xml"/><Relationship Id="rId1" Type="http://schemas.microsoft.com/office/2011/relationships/chartStyle" Target="style10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coord-jud\Coordenadoria%20Judiciaria\4.%20GEST&#195;O%20BI&#202;NIO%202017-2018\11.%20Relat&#243;rios\app_marcio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coord-jud\Coordenadoria%20Judiciaria\4.%20GEST&#195;O%20BI&#202;NIO%202017-2018\11.%20Relat&#243;rios\app_marcio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48.xml"/><Relationship Id="rId1" Type="http://schemas.microsoft.com/office/2011/relationships/chartStyle" Target="style48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49.xml"/><Relationship Id="rId1" Type="http://schemas.microsoft.com/office/2011/relationships/chartStyle" Target="style49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50.xml"/><Relationship Id="rId1" Type="http://schemas.microsoft.com/office/2011/relationships/chartStyle" Target="style50.xm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51.xml"/><Relationship Id="rId1" Type="http://schemas.microsoft.com/office/2011/relationships/chartStyle" Target="style51.xml"/></Relationships>
</file>

<file path=ppt/charts/_rels/chart52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52.xml"/><Relationship Id="rId1" Type="http://schemas.microsoft.com/office/2011/relationships/chartStyle" Target="style52.xml"/></Relationships>
</file>

<file path=ppt/charts/_rels/chart53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53.xml"/><Relationship Id="rId1" Type="http://schemas.microsoft.com/office/2011/relationships/chartStyle" Target="style53.xml"/></Relationships>
</file>

<file path=ppt/charts/_rels/chart54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54.xml"/><Relationship Id="rId1" Type="http://schemas.microsoft.com/office/2011/relationships/chartStyle" Target="style54.xml"/></Relationships>
</file>

<file path=ppt/charts/_rels/chart55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55.xml"/><Relationship Id="rId1" Type="http://schemas.microsoft.com/office/2011/relationships/chartStyle" Target="style55.xml"/></Relationships>
</file>

<file path=ppt/charts/_rels/chart56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56.xml"/><Relationship Id="rId1" Type="http://schemas.microsoft.com/office/2011/relationships/chartStyle" Target="style56.xml"/></Relationships>
</file>

<file path=ppt/charts/_rels/chart5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coord-jud\Coordenadoria%20Judiciaria\4.%20GEST&#195;O%20BI&#202;NIO%202017-2018\11.%20Relat&#243;rios\app_marcio.xlsx" TargetMode="External"/><Relationship Id="rId2" Type="http://schemas.microsoft.com/office/2011/relationships/chartColorStyle" Target="colors57.xml"/><Relationship Id="rId1" Type="http://schemas.microsoft.com/office/2011/relationships/chartStyle" Target="style57.xml"/></Relationships>
</file>

<file path=ppt/charts/_rels/chart5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coord-jud\Coordenadoria%20Judiciaria\4.%20GEST&#195;O%20BI&#202;NIO%202017-2018\11.%20Relat&#243;rios\app_marcio.xlsx" TargetMode="External"/><Relationship Id="rId2" Type="http://schemas.microsoft.com/office/2011/relationships/chartColorStyle" Target="colors58.xml"/><Relationship Id="rId1" Type="http://schemas.microsoft.com/office/2011/relationships/chartStyle" Target="style58.xml"/></Relationships>
</file>

<file path=ppt/charts/_rels/chart59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59.xml"/><Relationship Id="rId1" Type="http://schemas.microsoft.com/office/2011/relationships/chartStyle" Target="style59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6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60.xml"/><Relationship Id="rId1" Type="http://schemas.microsoft.com/office/2011/relationships/chartStyle" Target="style60.xml"/></Relationships>
</file>

<file path=ppt/charts/_rels/chart6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61.xml"/><Relationship Id="rId1" Type="http://schemas.microsoft.com/office/2011/relationships/chartStyle" Target="style61.xml"/></Relationships>
</file>

<file path=ppt/charts/_rels/chart6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62.xml"/><Relationship Id="rId1" Type="http://schemas.microsoft.com/office/2011/relationships/chartStyle" Target="style62.xml"/></Relationships>
</file>

<file path=ppt/charts/_rels/chart6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63.xml"/><Relationship Id="rId1" Type="http://schemas.microsoft.com/office/2011/relationships/chartStyle" Target="style63.xml"/></Relationships>
</file>

<file path=ppt/charts/_rels/chart6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64.xml"/><Relationship Id="rId1" Type="http://schemas.microsoft.com/office/2011/relationships/chartStyle" Target="style64.xml"/></Relationships>
</file>

<file path=ppt/charts/_rels/chart6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65.xml"/><Relationship Id="rId1" Type="http://schemas.microsoft.com/office/2011/relationships/chartStyle" Target="style65.xml"/></Relationships>
</file>

<file path=ppt/charts/_rels/chart6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66.xml"/><Relationship Id="rId1" Type="http://schemas.microsoft.com/office/2011/relationships/chartStyle" Target="style66.xml"/></Relationships>
</file>

<file path=ppt/charts/_rels/chart6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67.xml"/><Relationship Id="rId1" Type="http://schemas.microsoft.com/office/2011/relationships/chartStyle" Target="style67.xml"/></Relationships>
</file>

<file path=ppt/charts/_rels/chart6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68.xml"/><Relationship Id="rId1" Type="http://schemas.microsoft.com/office/2011/relationships/chartStyle" Target="style68.xml"/></Relationships>
</file>

<file path=ppt/charts/_rels/chart6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69.xml"/><Relationship Id="rId1" Type="http://schemas.microsoft.com/office/2011/relationships/chartStyle" Target="style69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7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70.xml"/><Relationship Id="rId1" Type="http://schemas.microsoft.com/office/2011/relationships/chartStyle" Target="style70.xml"/></Relationships>
</file>

<file path=ppt/charts/_rels/chart7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71.xml"/><Relationship Id="rId1" Type="http://schemas.microsoft.com/office/2011/relationships/chartStyle" Target="style71.xml"/></Relationships>
</file>

<file path=ppt/charts/_rels/chart7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72.xml"/><Relationship Id="rId1" Type="http://schemas.microsoft.com/office/2011/relationships/chartStyle" Target="style72.xml"/></Relationships>
</file>

<file path=ppt/charts/_rels/chart7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73.xml"/><Relationship Id="rId1" Type="http://schemas.microsoft.com/office/2011/relationships/chartStyle" Target="style73.xml"/></Relationships>
</file>

<file path=ppt/charts/_rels/chart7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74.xml"/><Relationship Id="rId1" Type="http://schemas.microsoft.com/office/2011/relationships/chartStyle" Target="style74.xml"/></Relationships>
</file>

<file path=ppt/charts/_rels/chart7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ownloads\Ajustados\Painel\TC_CONGESTIONAMENTO.xlsx" TargetMode="External"/><Relationship Id="rId2" Type="http://schemas.microsoft.com/office/2011/relationships/chartColorStyle" Target="colors75.xml"/><Relationship Id="rId1" Type="http://schemas.microsoft.com/office/2011/relationships/chartStyle" Target="style75.xml"/></Relationships>
</file>

<file path=ppt/charts/_rels/chart7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ownloads\Ajustados\Painel\TC_CONGESTIONAMENTO.xlsx" TargetMode="External"/><Relationship Id="rId2" Type="http://schemas.microsoft.com/office/2011/relationships/chartColorStyle" Target="colors76.xml"/><Relationship Id="rId1" Type="http://schemas.microsoft.com/office/2011/relationships/chartStyle" Target="style76.xml"/></Relationships>
</file>

<file path=ppt/charts/_rels/chart7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ownloads\Ajustados\Painel\TC_CONGESTIONAMENTO.xlsx" TargetMode="External"/><Relationship Id="rId2" Type="http://schemas.microsoft.com/office/2011/relationships/chartColorStyle" Target="colors77.xml"/><Relationship Id="rId1" Type="http://schemas.microsoft.com/office/2011/relationships/chartStyle" Target="style77.xml"/></Relationships>
</file>

<file path=ppt/charts/_rels/chart7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ownloads\Ajustados\Painel\TC_CONGESTIONAMENTO.xlsx" TargetMode="External"/><Relationship Id="rId2" Type="http://schemas.microsoft.com/office/2011/relationships/chartColorStyle" Target="colors78.xml"/><Relationship Id="rId1" Type="http://schemas.microsoft.com/office/2011/relationships/chartStyle" Target="style78.xml"/></Relationships>
</file>

<file path=ppt/charts/_rels/chart7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ownloads\Ajustados\Painel\TC_CONGESTIONAMENTO.xlsx" TargetMode="External"/><Relationship Id="rId2" Type="http://schemas.microsoft.com/office/2011/relationships/chartColorStyle" Target="colors79.xml"/><Relationship Id="rId1" Type="http://schemas.microsoft.com/office/2011/relationships/chartStyle" Target="style79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8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ownloads\Ajustados\Painel\TC_CONGESTIONAMENTO.xlsx" TargetMode="External"/><Relationship Id="rId2" Type="http://schemas.microsoft.com/office/2011/relationships/chartColorStyle" Target="colors80.xml"/><Relationship Id="rId1" Type="http://schemas.microsoft.com/office/2011/relationships/chartStyle" Target="style80.xml"/></Relationships>
</file>

<file path=ppt/charts/_rels/chart8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ownloads\Ajustados\Painel\TC_CONGESTIONAMENTO.xlsx" TargetMode="External"/><Relationship Id="rId2" Type="http://schemas.microsoft.com/office/2011/relationships/chartColorStyle" Target="colors81.xml"/><Relationship Id="rId1" Type="http://schemas.microsoft.com/office/2011/relationships/chartStyle" Target="style81.xml"/></Relationships>
</file>

<file path=ppt/charts/_rels/chart8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app_marcio.xlsx" TargetMode="External"/><Relationship Id="rId2" Type="http://schemas.microsoft.com/office/2011/relationships/chartColorStyle" Target="colors82.xml"/><Relationship Id="rId1" Type="http://schemas.microsoft.com/office/2011/relationships/chartStyle" Target="style82.xml"/></Relationships>
</file>

<file path=ppt/charts/_rels/chart8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83.xml"/><Relationship Id="rId1" Type="http://schemas.microsoft.com/office/2011/relationships/chartStyle" Target="style83.xml"/></Relationships>
</file>

<file path=ppt/charts/_rels/chart8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84.xml"/><Relationship Id="rId1" Type="http://schemas.microsoft.com/office/2011/relationships/chartStyle" Target="style84.xml"/></Relationships>
</file>

<file path=ppt/charts/_rels/chart8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85.xml"/><Relationship Id="rId1" Type="http://schemas.microsoft.com/office/2011/relationships/chartStyle" Target="style85.xml"/></Relationships>
</file>

<file path=ppt/charts/_rels/chart8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86.xml"/><Relationship Id="rId1" Type="http://schemas.microsoft.com/office/2011/relationships/chartStyle" Target="style86.xml"/></Relationships>
</file>

<file path=ppt/charts/_rels/chart8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87.xml"/><Relationship Id="rId1" Type="http://schemas.microsoft.com/office/2011/relationships/chartStyle" Target="style87.xml"/></Relationships>
</file>

<file path=ppt/charts/_rels/chart8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88.xml"/><Relationship Id="rId1" Type="http://schemas.microsoft.com/office/2011/relationships/chartStyle" Target="style88.xml"/></Relationships>
</file>

<file path=ppt/charts/_rels/chart8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89.xml"/><Relationship Id="rId1" Type="http://schemas.microsoft.com/office/2011/relationships/chartStyle" Target="style89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9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90.xml"/><Relationship Id="rId1" Type="http://schemas.microsoft.com/office/2011/relationships/chartStyle" Target="style90.xml"/></Relationships>
</file>

<file path=ppt/charts/_rels/chart9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91.xml"/><Relationship Id="rId1" Type="http://schemas.microsoft.com/office/2011/relationships/chartStyle" Target="style91.xml"/></Relationships>
</file>

<file path=ppt/charts/_rels/chart9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92.xml"/><Relationship Id="rId1" Type="http://schemas.microsoft.com/office/2011/relationships/chartStyle" Target="style92.xml"/></Relationships>
</file>

<file path=ppt/charts/_rels/chart9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93.xml"/><Relationship Id="rId1" Type="http://schemas.microsoft.com/office/2011/relationships/chartStyle" Target="style93.xml"/></Relationships>
</file>

<file path=ppt/charts/_rels/chart9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94.xml"/><Relationship Id="rId1" Type="http://schemas.microsoft.com/office/2011/relationships/chartStyle" Target="style94.xml"/></Relationships>
</file>

<file path=ppt/charts/_rels/chart9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95.xml"/><Relationship Id="rId1" Type="http://schemas.microsoft.com/office/2011/relationships/chartStyle" Target="style95.xml"/></Relationships>
</file>

<file path=ppt/charts/_rels/chart9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96.xml"/><Relationship Id="rId1" Type="http://schemas.microsoft.com/office/2011/relationships/chartStyle" Target="style96.xml"/></Relationships>
</file>

<file path=ppt/charts/_rels/chart9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5300\Desktop\GRAFICO%20PRODUTIVIDADE%202017.xlsx" TargetMode="External"/><Relationship Id="rId2" Type="http://schemas.microsoft.com/office/2011/relationships/chartColorStyle" Target="colors97.xml"/><Relationship Id="rId1" Type="http://schemas.microsoft.com/office/2011/relationships/chartStyle" Target="style97.xml"/></Relationships>
</file>

<file path=ppt/charts/_rels/chart98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98.xml"/><Relationship Id="rId1" Type="http://schemas.microsoft.com/office/2011/relationships/chartStyle" Target="style98.xml"/><Relationship Id="rId4" Type="http://schemas.openxmlformats.org/officeDocument/2006/relationships/chartUserShapes" Target="../drawings/drawing1.xml"/></Relationships>
</file>

<file path=ppt/charts/_rels/chart99.xml.rels><?xml version="1.0" encoding="UTF-8" standalone="yes"?>
<Relationships xmlns="http://schemas.openxmlformats.org/package/2006/relationships"><Relationship Id="rId3" Type="http://schemas.openxmlformats.org/officeDocument/2006/relationships/oleObject" Target="file:///H:\4.%20GEST&#195;O%20BI&#202;NIO%202017-2018\11.%20Relat&#243;rios\app_marcio.xlsx" TargetMode="External"/><Relationship Id="rId2" Type="http://schemas.microsoft.com/office/2011/relationships/chartColorStyle" Target="colors99.xml"/><Relationship Id="rId1" Type="http://schemas.microsoft.com/office/2011/relationships/chartStyle" Target="style99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>
                <a:effectLst/>
              </a:rPr>
              <a:t>TRIBUNAL DE JUSTIÇA</a:t>
            </a:r>
            <a:endParaRPr lang="pt-BR" sz="1200" dirty="0">
              <a:effectLst/>
            </a:endParaRPr>
          </a:p>
          <a:p>
            <a:pPr>
              <a:defRPr sz="1200"/>
            </a:pPr>
            <a:r>
              <a:rPr lang="en-US" sz="1200" b="1" i="0" baseline="0" dirty="0">
                <a:effectLst/>
              </a:rPr>
              <a:t>SEGUNDO GRAU DE JURISDIÇÃO</a:t>
            </a:r>
            <a:endParaRPr lang="pt-BR" sz="1200" dirty="0">
              <a:effectLst/>
            </a:endParaRPr>
          </a:p>
        </c:rich>
      </c:tx>
      <c:layout>
        <c:manualLayout>
          <c:xMode val="edge"/>
          <c:yMode val="edge"/>
          <c:x val="0.23167721979450737"/>
          <c:y val="1.83276081605479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11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14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>
        <c:manualLayout>
          <c:layoutTarget val="inner"/>
          <c:xMode val="edge"/>
          <c:yMode val="edge"/>
          <c:x val="0.16457810175124035"/>
          <c:y val="0.15364644841259342"/>
          <c:w val="0.67084379649751935"/>
          <c:h val="0.68751428086265787"/>
        </c:manualLayout>
      </c:layout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7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0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10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2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5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>
        <c:manualLayout>
          <c:layoutTarget val="inner"/>
          <c:xMode val="edge"/>
          <c:yMode val="edge"/>
          <c:x val="2.9478195620985963E-2"/>
          <c:y val="8.4365119195908597E-2"/>
          <c:w val="0.73794554912745025"/>
          <c:h val="0.75474127949768388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10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2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5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6324630949501678"/>
          <c:y val="0.16106859630423007"/>
          <c:w val="0.62793451573986292"/>
          <c:h val="0.7545274388666397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10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2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5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4190314476650084"/>
          <c:y val="0.12048888433204916"/>
          <c:w val="0.72628238354831343"/>
          <c:h val="0.7590222313359016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10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b="1"/>
              <a:t>PROCESSOS DISTRIBUÍDOS JANEIRO/2019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</c:pivotFmt>
      <c:pivotFmt>
        <c:idx val="1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57150">
              <a:solidFill>
                <a:schemeClr val="accent1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57150" cap="rnd">
            <a:solidFill>
              <a:schemeClr val="accent1">
                <a:lumMod val="75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57150">
              <a:solidFill>
                <a:schemeClr val="accent1">
                  <a:lumMod val="75000"/>
                </a:schemeClr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57150">
              <a:solidFill>
                <a:schemeClr val="accent1"/>
              </a:solidFill>
            </a:ln>
            <a:effectLst/>
          </c:spPr>
        </c:marker>
        <c:dLbl>
          <c:idx val="0"/>
          <c:layout>
            <c:manualLayout>
              <c:x val="0"/>
              <c:y val="-7.0175438596491224E-2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57150">
              <a:solidFill>
                <a:schemeClr val="accent1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57150" cap="rnd">
            <a:solidFill>
              <a:schemeClr val="accent1">
                <a:lumMod val="75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57150">
              <a:solidFill>
                <a:schemeClr val="accent1">
                  <a:lumMod val="75000"/>
                </a:schemeClr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57150">
              <a:solidFill>
                <a:schemeClr val="accent1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57150" cap="rnd">
            <a:solidFill>
              <a:schemeClr val="accent1">
                <a:lumMod val="75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57150">
              <a:solidFill>
                <a:schemeClr val="accent1">
                  <a:lumMod val="75000"/>
                </a:schemeClr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v>PJE</c:v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57150">
                <a:solidFill>
                  <a:schemeClr val="accent1"/>
                </a:solidFill>
              </a:ln>
              <a:effectLst/>
            </c:spPr>
          </c:marker>
          <c:dPt>
            <c:idx val="2"/>
            <c:marker>
              <c:symbol val="circle"/>
              <c:size val="5"/>
              <c:spPr>
                <a:solidFill>
                  <a:schemeClr val="accent5"/>
                </a:solidFill>
                <a:ln w="57150">
                  <a:solidFill>
                    <a:schemeClr val="accent1"/>
                  </a:solidFill>
                </a:ln>
                <a:effectLst/>
              </c:spPr>
            </c:marker>
            <c:bubble3D val="0"/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Janeiro</c:v>
              </c:pt>
            </c:strLit>
          </c:cat>
          <c:val>
            <c:numLit>
              <c:formatCode>#,##0</c:formatCode>
              <c:ptCount val="1"/>
              <c:pt idx="0">
                <c:v>3058</c:v>
              </c:pt>
            </c:numLit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B36-452A-B9E7-6B1065807F08}"/>
            </c:ext>
          </c:extLst>
        </c:ser>
        <c:ser>
          <c:idx val="1"/>
          <c:order val="1"/>
          <c:tx>
            <c:v>PROTEUS</c:v>
          </c:tx>
          <c:spPr>
            <a:ln w="5715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57150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Janeiro</c:v>
              </c:pt>
            </c:strLit>
          </c:cat>
          <c:val>
            <c:numLit>
              <c:formatCode>#,##0</c:formatCode>
              <c:ptCount val="1"/>
              <c:pt idx="0">
                <c:v>15</c:v>
              </c:pt>
            </c:numLit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B36-452A-B9E7-6B1065807F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9282488"/>
        <c:axId val="229278960"/>
      </c:lineChart>
      <c:catAx>
        <c:axId val="2292824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9278960"/>
        <c:crosses val="autoZero"/>
        <c:auto val="1"/>
        <c:lblAlgn val="ctr"/>
        <c:lblOffset val="100"/>
        <c:noMultiLvlLbl val="0"/>
        <c:extLst xmlns:c16r2="http://schemas.microsoft.com/office/drawing/2015/06/chart"/>
      </c:catAx>
      <c:valAx>
        <c:axId val="22927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9282488"/>
        <c:crosses val="autoZero"/>
        <c:crossBetween val="between"/>
        <c:extLst xmlns:c16r2="http://schemas.microsoft.com/office/drawing/2015/06/char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10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 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00B0F0"/>
          </a:solidFill>
          <a:ln>
            <a:solidFill>
              <a:srgbClr val="00B0F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 </c:separator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00B0F0"/>
          </a:solidFill>
          <a:ln>
            <a:solidFill>
              <a:srgbClr val="00B0F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2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 </c:separator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rgbClr val="00B0F0"/>
          </a:solidFill>
          <a:ln>
            <a:solidFill>
              <a:srgbClr val="00B0F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5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2C8-433D-98BB-6B666F738E4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solidFill>
                  <a:schemeClr val="accent5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2C8-433D-98BB-6B666F738E49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3058</c:v>
              </c:pt>
              <c:pt idx="1">
                <c:v>15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2C8-433D-98BB-6B666F738E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10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b="1"/>
              <a:t>PROCESSOS JULGADOS JANEIRO/2019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</c:pivotFmt>
      <c:pivotFmt>
        <c:idx val="1"/>
        <c:spPr>
          <a:solidFill>
            <a:schemeClr val="accent1"/>
          </a:solidFill>
          <a:ln w="57150" cap="rnd">
            <a:solidFill>
              <a:schemeClr val="accent5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57150">
              <a:solidFill>
                <a:schemeClr val="accent5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57150">
              <a:solidFill>
                <a:schemeClr val="accent1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 w="57150" cap="rnd">
            <a:solidFill>
              <a:schemeClr val="accent5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57150">
              <a:solidFill>
                <a:schemeClr val="accent5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57150">
              <a:solidFill>
                <a:schemeClr val="accent1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57150" cap="rnd">
            <a:solidFill>
              <a:schemeClr val="accent5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57150">
              <a:solidFill>
                <a:schemeClr val="accent5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57150">
              <a:solidFill>
                <a:schemeClr val="accent1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57150" cap="rnd">
            <a:solidFill>
              <a:schemeClr val="accent6">
                <a:lumMod val="60000"/>
                <a:lumOff val="40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57150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57150">
              <a:solidFill>
                <a:schemeClr val="accent6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 w="57150" cap="rnd">
            <a:solidFill>
              <a:schemeClr val="accent6">
                <a:lumMod val="60000"/>
                <a:lumOff val="40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 w="57150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57150">
              <a:solidFill>
                <a:schemeClr val="accent6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57150" cap="rnd">
            <a:solidFill>
              <a:schemeClr val="accent6">
                <a:lumMod val="60000"/>
                <a:lumOff val="40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 w="57150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57150">
              <a:solidFill>
                <a:schemeClr val="accent6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v>PJE</c:v>
          </c:tx>
          <c:spPr>
            <a:ln w="5715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  <a:lumOff val="40000"/>
                </a:schemeClr>
              </a:solidFill>
              <a:ln w="57150"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</c:marker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Janeiro</c:v>
              </c:pt>
            </c:strLit>
          </c:cat>
          <c:val>
            <c:numLit>
              <c:formatCode>#,##0</c:formatCode>
              <c:ptCount val="1"/>
              <c:pt idx="0">
                <c:v>1426</c:v>
              </c:pt>
            </c:numLit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420-4874-AABE-4781B001131F}"/>
            </c:ext>
          </c:extLst>
        </c:ser>
        <c:ser>
          <c:idx val="1"/>
          <c:order val="1"/>
          <c:tx>
            <c:v>PROTEUS</c:v>
          </c:tx>
          <c:spPr>
            <a:ln w="571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57150">
                <a:solidFill>
                  <a:schemeClr val="accent6"/>
                </a:solidFill>
              </a:ln>
              <a:effectLst/>
            </c:spPr>
          </c:marker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Janeiro</c:v>
              </c:pt>
            </c:strLit>
          </c:cat>
          <c:val>
            <c:numLit>
              <c:formatCode>#,##0</c:formatCode>
              <c:ptCount val="1"/>
              <c:pt idx="0">
                <c:v>544</c:v>
              </c:pt>
            </c:numLit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420-4874-AABE-4781B00113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0639528"/>
        <c:axId val="660640704"/>
      </c:lineChart>
      <c:catAx>
        <c:axId val="660639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0640704"/>
        <c:crosses val="autoZero"/>
        <c:auto val="1"/>
        <c:lblAlgn val="ctr"/>
        <c:lblOffset val="100"/>
        <c:noMultiLvlLbl val="0"/>
        <c:extLst xmlns:c16r2="http://schemas.microsoft.com/office/drawing/2015/06/chart"/>
      </c:catAx>
      <c:valAx>
        <c:axId val="66064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0639528"/>
        <c:crosses val="autoZero"/>
        <c:crossBetween val="between"/>
        <c:extLst xmlns:c16r2="http://schemas.microsoft.com/office/drawing/2015/06/char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10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2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5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A92-4748-89CF-99DF78248C16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A92-4748-89CF-99DF78248C16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1426</c:v>
              </c:pt>
              <c:pt idx="1">
                <c:v>544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A92-4748-89CF-99DF78248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10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b="1"/>
              <a:t>PROCESSOS BAIXADOS JANEIRO</a:t>
            </a:r>
            <a:r>
              <a:rPr lang="pt-BR" sz="1800" b="1" baseline="0"/>
              <a:t>/2019</a:t>
            </a:r>
            <a:endParaRPr lang="pt-BR" sz="18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</c:pivotFmt>
      <c:pivotFmt>
        <c:idx val="1"/>
        <c:spPr>
          <a:solidFill>
            <a:schemeClr val="accent1"/>
          </a:solidFill>
          <a:ln w="57150" cap="rnd">
            <a:solidFill>
              <a:schemeClr val="accent5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57150">
              <a:solidFill>
                <a:schemeClr val="accent5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57150">
              <a:solidFill>
                <a:schemeClr val="accent1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 w="57150" cap="rnd">
            <a:solidFill>
              <a:schemeClr val="accent5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57150">
              <a:solidFill>
                <a:schemeClr val="accent5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57150">
              <a:solidFill>
                <a:schemeClr val="accent1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57150" cap="rnd">
            <a:solidFill>
              <a:schemeClr val="accent5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57150">
              <a:solidFill>
                <a:schemeClr val="accent5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57150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57150">
              <a:solidFill>
                <a:schemeClr val="accent1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57150" cap="rnd">
            <a:solidFill>
              <a:schemeClr val="accent6">
                <a:lumMod val="60000"/>
                <a:lumOff val="40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57150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57150">
              <a:solidFill>
                <a:schemeClr val="accent6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 w="57150" cap="rnd">
            <a:solidFill>
              <a:schemeClr val="accent6">
                <a:lumMod val="60000"/>
                <a:lumOff val="40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 w="57150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57150">
              <a:solidFill>
                <a:schemeClr val="accent6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57150" cap="rnd">
            <a:solidFill>
              <a:schemeClr val="accent6">
                <a:lumMod val="60000"/>
                <a:lumOff val="40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>
                <a:lumMod val="60000"/>
                <a:lumOff val="40000"/>
              </a:schemeClr>
            </a:solid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 w="57150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57150">
              <a:solidFill>
                <a:schemeClr val="accent6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57150">
              <a:solidFill>
                <a:schemeClr val="accent2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 w="28575" cap="rnd">
            <a:solidFill>
              <a:schemeClr val="accent2">
                <a:lumMod val="60000"/>
                <a:lumOff val="40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  <a:lumOff val="40000"/>
              </a:schemeClr>
            </a:solidFill>
            <a:ln w="57150"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 w="28575" cap="rnd">
            <a:solidFill>
              <a:schemeClr val="accent2">
                <a:lumMod val="60000"/>
                <a:lumOff val="40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  <a:lumOff val="40000"/>
              </a:schemeClr>
            </a:solidFill>
            <a:ln w="57150"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57150">
              <a:solidFill>
                <a:schemeClr val="accent2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 w="28575" cap="rnd">
            <a:solidFill>
              <a:schemeClr val="accent2">
                <a:lumMod val="60000"/>
                <a:lumOff val="40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lumMod val="60000"/>
                <a:lumOff val="40000"/>
              </a:schemeClr>
            </a:solidFill>
            <a:ln w="57150"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57150">
              <a:solidFill>
                <a:schemeClr val="accent2"/>
              </a:solidFill>
            </a:ln>
            <a:effectLst/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v>PJE</c:v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 w="57150"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</c:marker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Janeiro</c:v>
              </c:pt>
            </c:strLit>
          </c:cat>
          <c:val>
            <c:numLit>
              <c:formatCode>#,##0</c:formatCode>
              <c:ptCount val="1"/>
              <c:pt idx="0">
                <c:v>889</c:v>
              </c:pt>
            </c:numLit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D66-4FEC-876C-2EB08B6CD13D}"/>
            </c:ext>
          </c:extLst>
        </c:ser>
        <c:ser>
          <c:idx val="1"/>
          <c:order val="1"/>
          <c:tx>
            <c:v>PROTEUS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57150">
                <a:solidFill>
                  <a:schemeClr val="accent2"/>
                </a:solidFill>
              </a:ln>
              <a:effectLst/>
            </c:spPr>
          </c:marker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Janeiro</c:v>
              </c:pt>
            </c:strLit>
          </c:cat>
          <c:val>
            <c:numLit>
              <c:formatCode>#,##0</c:formatCode>
              <c:ptCount val="1"/>
              <c:pt idx="0">
                <c:v>672</c:v>
              </c:pt>
            </c:numLit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D66-4FEC-876C-2EB08B6CD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5706496"/>
        <c:axId val="695705320"/>
      </c:lineChart>
      <c:catAx>
        <c:axId val="695706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95705320"/>
        <c:crosses val="autoZero"/>
        <c:auto val="1"/>
        <c:lblAlgn val="ctr"/>
        <c:lblOffset val="100"/>
        <c:noMultiLvlLbl val="0"/>
        <c:extLst xmlns:c16r2="http://schemas.microsoft.com/office/drawing/2015/06/chart"/>
      </c:catAx>
      <c:valAx>
        <c:axId val="695705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95706496"/>
        <c:crosses val="autoZero"/>
        <c:crossBetween val="between"/>
        <c:extLst xmlns:c16r2="http://schemas.microsoft.com/office/drawing/2015/06/char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10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2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5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20E-44A1-A82D-98737ACCD29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20E-44A1-A82D-98737ACCD29F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889</c:v>
              </c:pt>
              <c:pt idx="1">
                <c:v>672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20E-44A1-A82D-98737ACCD2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7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0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4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7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7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0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PRIMEIRA TURMA DE CÂMARAS CÍVEIS REUNIDAS DE DIREITO PRIVADO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1"/>
              <c:pt idx="0">
                <c:v>PJE</c:v>
              </c:pt>
            </c:strLit>
          </c:cat>
          <c:val>
            <c:numLit>
              <c:formatCode>#,##0</c:formatCode>
              <c:ptCount val="1"/>
              <c:pt idx="0">
                <c:v>11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SEGUNDA TURMA DE CÂMARAS CÍVEIS REUNIDAS DE DIREITO PRIVADO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1"/>
              <c:pt idx="0">
                <c:v>PJE</c:v>
              </c:pt>
            </c:strLit>
          </c:cat>
          <c:val>
            <c:numLit>
              <c:formatCode>#,##0</c:formatCode>
              <c:ptCount val="1"/>
              <c:pt idx="0">
                <c:v>5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7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0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PRIMEIRA CÂMARA DE DIREITO PRIVADO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210</c:v>
              </c:pt>
              <c:pt idx="1">
                <c:v>1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SEGUNDA CÂMARA DE DIREITO PRIVADO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1"/>
              <c:pt idx="0">
                <c:v>PJE</c:v>
              </c:pt>
            </c:strLit>
          </c:cat>
          <c:val>
            <c:numLit>
              <c:formatCode>#,##0</c:formatCode>
              <c:ptCount val="1"/>
              <c:pt idx="0">
                <c:v>208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TERCEIRA CÂMARA DE DIREITO PRIVADO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1"/>
              <c:pt idx="0">
                <c:v>PJE</c:v>
              </c:pt>
            </c:strLit>
          </c:cat>
          <c:val>
            <c:numLit>
              <c:formatCode>#,##0</c:formatCode>
              <c:ptCount val="1"/>
              <c:pt idx="0">
                <c:v>222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7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1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4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QUARTA CÂMARA DE DIREITO PRIVADO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221</c:v>
              </c:pt>
              <c:pt idx="1">
                <c:v>2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0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TURMA DE CÂMARAS CÍVEIS REUNIDAS DE DIREITO PÚBLICO E COLETIVO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30</c:v>
              </c:pt>
              <c:pt idx="1">
                <c:v>1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TRIBUNAL PLENO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1"/>
              <c:pt idx="0">
                <c:v>PJE</c:v>
              </c:pt>
            </c:strLit>
          </c:cat>
          <c:val>
            <c:numLit>
              <c:formatCode>#,##0</c:formatCode>
              <c:ptCount val="1"/>
              <c:pt idx="0">
                <c:v>53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0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PRIMEIRA CÂMARA DE DIREITO PÚBLICO E COLETIVO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DD3-400A-A596-46C8C83562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DD3-400A-A596-46C8C83562A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1"/>
              <c:pt idx="0">
                <c:v>PJE</c:v>
              </c:pt>
            </c:strLit>
          </c:cat>
          <c:val>
            <c:numLit>
              <c:formatCode>#,##0</c:formatCode>
              <c:ptCount val="1"/>
              <c:pt idx="0">
                <c:v>716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DD3-400A-A596-46C8C83562A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7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0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SEGUNDA CÂMARA DE DIREITO PÚBLICO E COLETIVO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740</c:v>
              </c:pt>
              <c:pt idx="1">
                <c:v>2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i="0" cap="all" baseline="0">
                <a:effectLst/>
              </a:rPr>
              <a:t>TRIBUNAL DE JUSTIÇA</a:t>
            </a:r>
            <a:endParaRPr lang="pt-BR" sz="1000">
              <a:effectLst/>
            </a:endParaRPr>
          </a:p>
          <a:p>
            <a:pPr>
              <a:defRPr sz="1000"/>
            </a:pPr>
            <a:r>
              <a:rPr lang="en-US" sz="1000" b="1" i="0" cap="all" baseline="0">
                <a:effectLst/>
              </a:rPr>
              <a:t>SEGUNDO GRAU DE JURISDIÇÃO</a:t>
            </a:r>
            <a:endParaRPr lang="pt-BR" sz="10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1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1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3020</c:v>
              </c:pt>
              <c:pt idx="1">
                <c:v>15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0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TURMA DE CÂMARAS CRIMINAIS REUNIDAS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9DE-4A2F-A53B-7CC7EBFC49B6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9DE-4A2F-A53B-7CC7EBFC49B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34</c:v>
              </c:pt>
              <c:pt idx="1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9DE-4A2F-A53B-7CC7EBFC49B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7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PRIMEIRA CÂMARA CRIMINAL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A02-4247-8DAC-FB7ABAB96949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A02-4247-8DAC-FB7ABAB969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172</c:v>
              </c:pt>
              <c:pt idx="1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A02-4247-8DAC-FB7ABAB9694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4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SEGUNDA CÂMARA CRIMINAL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6D9-4E0E-BB0A-7827769A37BA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6D9-4E0E-BB0A-7827769A37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174</c:v>
              </c:pt>
              <c:pt idx="1">
                <c:v>2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6D9-4E0E-BB0A-7827769A37B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1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v>TERCEIRA CÂMARA CRIMINAL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2FB-41AA-98CF-E96590F700DE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2FB-41AA-98CF-E96590F700D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195</c:v>
              </c:pt>
              <c:pt idx="1">
                <c:v>5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2FB-41AA-98CF-E96590F700D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9.6154056165731236E-2"/>
              <c:y val="-3.6376133857994059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9.6154056165731236E-2"/>
              <c:y val="-3.6376133857994059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9.6154056165731236E-2"/>
              <c:y val="-3.6376133857994059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v>PRIMEIRA TURMA DE CÂMARAS CÍVEIS REUNIDAS DE DIREITO PRIVADO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705-43A8-AD78-1463C1BCD45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705-43A8-AD78-1463C1BCD451}"/>
              </c:ext>
            </c:extLst>
          </c:dPt>
          <c:dLbls>
            <c:dLbl>
              <c:idx val="1"/>
              <c:layout>
                <c:manualLayout>
                  <c:x val="-7.4058667545610982E-2"/>
                  <c:y val="3.31439869323952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101</c:v>
              </c:pt>
              <c:pt idx="1">
                <c:v>20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705-43A8-AD78-1463C1BCD45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8.9837471420246229E-2"/>
              <c:y val="-9.0674850653187158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8.9837471420246229E-2"/>
              <c:y val="-9.0674850653187158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8.9837471420246229E-2"/>
              <c:y val="-9.0674850653187158E-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v>SEGUNDA TURMA DE CÂMARAS CÍVEIS REUNIDAS DE DIREITO PRIVADO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AE5-48ED-AA2E-CA5232D461C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AE5-48ED-AA2E-CA5232D461CF}"/>
              </c:ext>
            </c:extLst>
          </c:dPt>
          <c:dLbls>
            <c:dLbl>
              <c:idx val="1"/>
              <c:layout>
                <c:manualLayout>
                  <c:x val="-6.7766902386552155E-2"/>
                  <c:y val="5.22351821316723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79</c:v>
              </c:pt>
              <c:pt idx="1">
                <c:v>20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AE5-48ED-AA2E-CA5232D461C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PRIMEIRA CÂMARA DE DIREITO PRIVADO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2009</c:v>
              </c:pt>
              <c:pt idx="1">
                <c:v>603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SEGUNDA CÂMARA DE DIREITO PRIVADO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1639</c:v>
              </c:pt>
              <c:pt idx="1">
                <c:v>521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TERCEIRA CÂMARA DE DIREITO PRIVADO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1780</c:v>
              </c:pt>
              <c:pt idx="1">
                <c:v>468</c:v>
              </c:pt>
            </c:numLit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QUARTA CÂMARA DE DIREITO PRIVADO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BD7-40DE-A106-7CDCE380ED8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BD7-40DE-A106-7CDCE380ED83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1628</c:v>
              </c:pt>
              <c:pt idx="1">
                <c:v>312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BD7-40DE-A106-7CDCE380ED8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TRIBUNAL PLENO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1D6-43F1-849E-04B9F1C03B0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1D6-43F1-849E-04B9F1C03B0D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258</c:v>
              </c:pt>
              <c:pt idx="1">
                <c:v>76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1D6-43F1-849E-04B9F1C03B0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-9.7666065370819566E-2"/>
              <c:y val="-0.12013150628859172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7.8753540514003656E-2"/>
              <c:y val="0.12626225570645772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-9.7666065370819566E-2"/>
              <c:y val="-0.12013150628859172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7.8753540514003656E-2"/>
              <c:y val="0.12626225570645772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-9.7666065370819566E-2"/>
              <c:y val="-0.12013150628859172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7.8753540514003656E-2"/>
              <c:y val="0.12626225570645772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v>TURMA DE CÂMARAS CÍVEIS REUNIDAS DE DIREITO PÚBLICO E COLETIVO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EAD-4F27-A9D3-2B623520E86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EAD-4F27-A9D3-2B623520E862}"/>
              </c:ext>
            </c:extLst>
          </c:dPt>
          <c:dLbls>
            <c:dLbl>
              <c:idx val="0"/>
              <c:layout>
                <c:manualLayout>
                  <c:x val="-9.7666065370819566E-2"/>
                  <c:y val="-0.1201315062885917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8753540514003656E-2"/>
                  <c:y val="0.1262622557064577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1004</c:v>
              </c:pt>
              <c:pt idx="1">
                <c:v>74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EAD-4F27-A9D3-2B623520E86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1.3505329757989177E-2"/>
              <c:y val="-0.16010325879186452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1.3505329757989177E-2"/>
              <c:y val="-0.16010325879186452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1.3505329757989177E-2"/>
              <c:y val="-0.16010325879186452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v>PRIMEIRA CÂMARA DE DIREITO PÚBLICO E COLETIVO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EF6-4F37-A3F3-E8F82328271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EF6-4F37-A3F3-E8F823282715}"/>
              </c:ext>
            </c:extLst>
          </c:dPt>
          <c:dLbls>
            <c:dLbl>
              <c:idx val="1"/>
              <c:layout>
                <c:manualLayout>
                  <c:x val="7.2011548057172416E-3"/>
                  <c:y val="-7.427952471607693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9212</c:v>
              </c:pt>
              <c:pt idx="1">
                <c:v>3570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EF6-4F37-A3F3-E8F8232827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-0.22202361037617557"/>
              <c:y val="0.15395464954182278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0.2535444851375353"/>
              <c:y val="-0.1600849162615221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-0.22202361037617557"/>
              <c:y val="0.15395464954182278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0.2535444851375353"/>
              <c:y val="-0.1600849162615221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-0.22202361037617557"/>
              <c:y val="0.15395464954182278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dLbl>
          <c:idx val="0"/>
          <c:layout>
            <c:manualLayout>
              <c:x val="0.2535444851375353"/>
              <c:y val="-0.16008491626152213"/>
            </c:manualLayout>
          </c:layout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v>SEGUNDA CÂMARA DE DIREITO PÚBLICO E COLETIVO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C16-4235-8B5B-CB423093A8F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C16-4235-8B5B-CB423093A8FD}"/>
              </c:ext>
            </c:extLst>
          </c:dPt>
          <c:dLbls>
            <c:dLbl>
              <c:idx val="0"/>
              <c:layout>
                <c:manualLayout>
                  <c:x val="-0.22202361037617557"/>
                  <c:y val="0.1539546495418227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7027586473921064E-2"/>
                  <c:y val="-0.117173049223628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9776</c:v>
              </c:pt>
              <c:pt idx="1">
                <c:v>4639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C16-4235-8B5B-CB423093A8F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i="0" baseline="0">
                <a:effectLst/>
              </a:rPr>
              <a:t>TRIBUNAL DE JUSTIÇA</a:t>
            </a:r>
            <a:endParaRPr lang="pt-BR" sz="1000">
              <a:effectLst/>
            </a:endParaRPr>
          </a:p>
          <a:p>
            <a:pPr>
              <a:defRPr sz="1000"/>
            </a:pPr>
            <a:r>
              <a:rPr lang="en-US" sz="1000" b="1" i="0" baseline="0">
                <a:effectLst/>
              </a:rPr>
              <a:t>SEGUNDO GRAU DE JURISDIÇÃO</a:t>
            </a:r>
            <a:endParaRPr lang="pt-BR" sz="10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FBD-48D0-BCBC-5760924113B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FBD-48D0-BCBC-5760924113BC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31604</c:v>
              </c:pt>
              <c:pt idx="1">
                <c:v>12052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FBD-48D0-BCBC-5760924113B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TURMA DE CÂMARAS CRIMINAIS REUNIDAS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0BD-4A38-AA8A-3C08714CEB4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0BD-4A38-AA8A-3C08714CEB45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125</c:v>
              </c:pt>
              <c:pt idx="1">
                <c:v>32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0BD-4A38-AA8A-3C08714CEB4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PRIMEIRA CÂMARA CRIMINAL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9E4-4B3E-9743-E4E5EDD82B2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9E4-4B3E-9743-E4E5EDD82B2D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874</c:v>
              </c:pt>
              <c:pt idx="1">
                <c:v>337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9E4-4B3E-9743-E4E5EDD82B2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SEGUNDA CÂMARA CRIMINAL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C5F-46C5-8409-61CCC1105D0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C5F-46C5-8409-61CCC1105D08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1043</c:v>
              </c:pt>
              <c:pt idx="1">
                <c:v>706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C5F-46C5-8409-61CCC1105D0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TERCEIRA CÂMARA CRIMINAL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0D9-4F51-863A-886C4442D8E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0D9-4F51-863A-886C4442D8E0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888</c:v>
              </c:pt>
              <c:pt idx="1">
                <c:v>665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0D9-4F51-863A-886C4442D8E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1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5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8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cap="all" baseline="0">
                <a:effectLst/>
              </a:rPr>
              <a:t>TRIBUNAL DE JUSTIÇA</a:t>
            </a:r>
            <a:endParaRPr lang="pt-BR">
              <a:effectLst/>
            </a:endParaRPr>
          </a:p>
          <a:p>
            <a:pPr>
              <a:defRPr sz="1000"/>
            </a:pPr>
            <a:r>
              <a:rPr lang="en-US" sz="1800" b="1" i="0" cap="all" baseline="0">
                <a:effectLst/>
              </a:rPr>
              <a:t>SEGUNDO GRAU DE JURISDIÇÃO</a:t>
            </a:r>
            <a:endParaRPr lang="pt-BR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5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8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1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2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5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8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1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1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5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8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1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2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8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1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5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8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1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1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5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8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PRIMEIRA TURMA DE CÂMARAS CÍVEIS REUNIDAS DE DIREITO PRIVADO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899-4BC6-82FE-4E1A15558829}"/>
              </c:ext>
            </c:extLst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899-4BC6-82FE-4E1A15558829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2</c:v>
              </c:pt>
              <c:pt idx="1">
                <c:v>4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899-4BC6-82FE-4E1A1555882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2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SEGUNDA TURMA DE CÂMARAS CÍVEIS REUNIDAS DE DIREITO PRIVADO</c:v>
          </c:tx>
          <c:dPt>
            <c:idx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DE8-4E5C-9FAF-61F9B73439D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DE8-4E5C-9FAF-61F9B73439D0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1"/>
              <c:pt idx="0">
                <c:v>PROTEUS</c:v>
              </c:pt>
            </c:strLit>
          </c:cat>
          <c:val>
            <c:numLit>
              <c:formatCode>#,##0</c:formatCode>
              <c:ptCount val="1"/>
              <c:pt idx="0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DE8-4E5C-9FAF-61F9B73439D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PRIMEIRA CÂMARA DE DIREITO PRIVADO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D05-4716-BF89-8D5471E00458}"/>
              </c:ext>
            </c:extLst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D05-4716-BF89-8D5471E00458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122</c:v>
              </c:pt>
              <c:pt idx="1">
                <c:v>106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D05-4716-BF89-8D5471E0045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SEGUNDA CÂMARA DE DIREITO PRIVADO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7D-487B-9A64-354468574EA3}"/>
              </c:ext>
            </c:extLst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7D-487B-9A64-354468574EA3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112</c:v>
              </c:pt>
              <c:pt idx="1">
                <c:v>22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C7D-487B-9A64-354468574EA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5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TERCEIRA CÂMARA DE DIREITO PRIVADO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A23-43EF-8333-BAA7B05C7D8E}"/>
              </c:ext>
            </c:extLst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A23-43EF-8333-BAA7B05C7D8E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131</c:v>
              </c:pt>
              <c:pt idx="1">
                <c:v>29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A23-43EF-8333-BAA7B05C7D8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QUARTA CÂMARA DE DIREITO PRIVADO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BBB-4EF2-9976-5580FB25F037}"/>
              </c:ext>
            </c:extLst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BBB-4EF2-9976-5580FB25F037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91</c:v>
              </c:pt>
              <c:pt idx="1">
                <c:v>13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BBB-4EF2-9976-5580FB25F03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8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TURMA DE CÂMARAS CÍVEIS REUNIDAS DE DIREITO PÚBLICO E COLETIVO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E0-402C-9489-52630F5F07D2}"/>
              </c:ext>
            </c:extLst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EE0-402C-9489-52630F5F07D2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31</c:v>
              </c:pt>
              <c:pt idx="1">
                <c:v>4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EE0-402C-9489-52630F5F07D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71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PRIMEIRA CÂMARA DE DIREITO PÚBLICO E COLETIVO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ED8-4A92-9B6F-6D3B41E42FDE}"/>
              </c:ext>
            </c:extLst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ED8-4A92-9B6F-6D3B41E42FDE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111</c:v>
              </c:pt>
              <c:pt idx="1">
                <c:v>104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ED8-4A92-9B6F-6D3B41E42F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SEGUNDA CÂMARA DE DIREITO PÚBLICO E COLETIVO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57F-411D-8731-8B372195EF15}"/>
              </c:ext>
            </c:extLst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57F-411D-8731-8B372195EF15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44</c:v>
              </c:pt>
              <c:pt idx="1">
                <c:v>160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57F-411D-8731-8B372195EF1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5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8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1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2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TRIBUNAL PLENO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1C-46C3-A761-79358C26B06F}"/>
              </c:ext>
            </c:extLst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1C-46C3-A761-79358C26B06F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4</c:v>
              </c:pt>
              <c:pt idx="1">
                <c:v>2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91C-46C3-A761-79358C26B06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i="0" cap="all" baseline="0">
                <a:effectLst/>
              </a:rPr>
              <a:t>TRIBUNAL DE JUSTIÇA</a:t>
            </a:r>
            <a:endParaRPr lang="pt-BR" sz="1000">
              <a:effectLst/>
            </a:endParaRPr>
          </a:p>
          <a:p>
            <a:pPr>
              <a:defRPr sz="1000"/>
            </a:pPr>
            <a:r>
              <a:rPr lang="en-US" sz="1000" b="1" i="0" cap="all" baseline="0">
                <a:effectLst/>
              </a:rPr>
              <a:t>SEGUNDO GRAU DE JURISDIÇÃO</a:t>
            </a:r>
            <a:endParaRPr lang="pt-BR" sz="10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6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5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8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9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1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2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5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8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1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1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322-4FB2-9E2C-E0D86F54EB4D}"/>
              </c:ext>
            </c:extLst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322-4FB2-9E2C-E0D86F54EB4D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889</c:v>
              </c:pt>
              <c:pt idx="1">
                <c:v>672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322-4FB2-9E2C-E0D86F54EB4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1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9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TURMA DE CÂMARAS CRIMINAIS REUNIDAS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39A-4E9F-AC59-2BE5411E798E}"/>
              </c:ext>
            </c:extLst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39A-4E9F-AC59-2BE5411E798E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2</c:v>
              </c:pt>
              <c:pt idx="1">
                <c:v>3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39A-4E9F-AC59-2BE5411E798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8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1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PRIMEIRA CÂMARA CRIMINAL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5E6-45F0-B3A8-BC6D758708B1}"/>
              </c:ext>
            </c:extLst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5E6-45F0-B3A8-BC6D758708B1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42</c:v>
              </c:pt>
              <c:pt idx="1">
                <c:v>46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5E6-45F0-B3A8-BC6D758708B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5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0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8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10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1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SEGUNDA CÂMARA CRIMINAL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819-4529-825A-A52B15B21B76}"/>
              </c:ext>
            </c:extLst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819-4529-825A-A52B15B21B76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57</c:v>
              </c:pt>
              <c:pt idx="1">
                <c:v>117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819-4529-825A-A52B15B21B7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</c:pivotFmt>
      <c:pivotFmt>
        <c:idx val="2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</c:pivotFmt>
      <c:pivotFmt>
        <c:idx val="26"/>
      </c:pivotFmt>
      <c:pivotFmt>
        <c:idx val="27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</c:pivotFmt>
      <c:pivotFmt>
        <c:idx val="29"/>
      </c:pivotFmt>
      <c:pivotFmt>
        <c:idx val="3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</c:pivotFmt>
      <c:pivotFmt>
        <c:idx val="32"/>
      </c:pivotFmt>
      <c:pivotFmt>
        <c:idx val="33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</c:pivotFmt>
      <c:pivotFmt>
        <c:idx val="42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</c:pivotFmt>
      <c:pivotFmt>
        <c:idx val="44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</c:pivotFmt>
      <c:pivotFmt>
        <c:idx val="46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  <c:dLbl>
          <c:idx val="0"/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</c:pivotFmt>
      <c:pivotFmt>
        <c:idx val="51"/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7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0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6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7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7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8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8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9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10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1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2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14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5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separator>
</c:separator>
          <c:extLst>
            <c:ext xmlns:c15="http://schemas.microsoft.com/office/drawing/2012/chart" uri="{CE6537A1-D6FC-4f65-9D91-7224C49458BB}"/>
          </c:extLst>
        </c:dLbl>
      </c:pivotFmt>
      <c:pivotFmt>
        <c:idx val="117"/>
        <c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18"/>
        <c:spPr>
          <a:solidFill>
            <a:schemeClr val="tx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v>TERCEIRA CÂMARA CRIMINAL</c:v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C8F-4B44-9C2D-E2900A0CA520}"/>
              </c:ext>
            </c:extLst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C8F-4B44-9C2D-E2900A0CA520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PJE</c:v>
              </c:pt>
              <c:pt idx="1">
                <c:v>PROTEUS</c:v>
              </c:pt>
            </c:strLit>
          </c:cat>
          <c:val>
            <c:numLit>
              <c:formatCode>#,##0</c:formatCode>
              <c:ptCount val="2"/>
              <c:pt idx="0">
                <c:v>76</c:v>
              </c:pt>
              <c:pt idx="1">
                <c:v>61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C8F-4B44-9C2D-E2900A0CA52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TAXA DE</a:t>
            </a:r>
            <a:r>
              <a:rPr lang="pt-BR" baseline="0" dirty="0"/>
              <a:t> CONGESTIONAMENTO</a:t>
            </a:r>
          </a:p>
          <a:p>
            <a:pPr>
              <a:defRPr/>
            </a:pPr>
            <a:r>
              <a:rPr lang="pt-BR" baseline="0" dirty="0"/>
              <a:t>TJMT</a:t>
            </a:r>
          </a:p>
          <a:p>
            <a:pPr>
              <a:defRPr/>
            </a:pPr>
            <a:r>
              <a:rPr lang="pt-BR" baseline="0" dirty="0" smtClean="0"/>
              <a:t>JANEIRO/2019</a:t>
            </a:r>
            <a:endParaRPr lang="pt-B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accent1"/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</c:pivotFmt>
      <c:pivotFmt>
        <c:idx val="5"/>
        <c:spPr>
          <a:solidFill>
            <a:schemeClr val="bg1">
              <a:lumMod val="5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"/>
        <c:spPr>
          <a:solidFill>
            <a:schemeClr val="bg1">
              <a:lumMod val="5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3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5"/>
        <c:spPr>
          <a:solidFill>
            <a:schemeClr val="bg1">
              <a:lumMod val="5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TAXA DE CONGESTIONAMENTO LÍQUIDA NO 2º GRAU</c:v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72F-48F2-856E-04F7F54C7E8D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Total</c:v>
              </c:pt>
            </c:strLit>
          </c:cat>
          <c:val>
            <c:numLit>
              <c:formatCode>#,##0.00%;\-#,##0.00%;#,##0.00%</c:formatCode>
              <c:ptCount val="1"/>
              <c:pt idx="0">
                <c:v>0.95930649090127529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2F-48F2-856E-04F7F54C7E8D}"/>
            </c:ext>
          </c:extLst>
        </c:ser>
        <c:ser>
          <c:idx val="1"/>
          <c:order val="1"/>
          <c:tx>
            <c:v>TAXA DE CONGESTIONAMENTO TOTAL NO 2º GRAU</c:v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72F-48F2-856E-04F7F54C7E8D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Total</c:v>
              </c:pt>
            </c:strLit>
          </c:cat>
          <c:val>
            <c:numLit>
              <c:formatCode>#,##0.00%;\-#,##0.00%;#,##0.00%</c:formatCode>
              <c:ptCount val="1"/>
              <c:pt idx="0">
                <c:v>0.96243054943116679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72F-48F2-856E-04F7F54C7E8D}"/>
            </c:ext>
          </c:extLst>
        </c:ser>
        <c:ser>
          <c:idx val="2"/>
          <c:order val="2"/>
          <c:tx>
            <c:v>Taxa líquida últimos 12 mêses</c:v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Total</c:v>
              </c:pt>
            </c:strLit>
          </c:cat>
          <c:val>
            <c:numLit>
              <c:formatCode>#,##0.00%;\-#,##0.00%;#,##0.00%</c:formatCode>
              <c:ptCount val="1"/>
              <c:pt idx="0">
                <c:v>0.49986933960503227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B91-4539-944C-C6194D9F8A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0212896"/>
        <c:axId val="670215640"/>
      </c:barChart>
      <c:catAx>
        <c:axId val="670212896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670215640"/>
        <c:crossesAt val="1.0000000000000002E-3"/>
        <c:auto val="1"/>
        <c:lblAlgn val="ctr"/>
        <c:lblOffset val="100"/>
        <c:noMultiLvlLbl val="0"/>
        <c:extLst xmlns:c16r2="http://schemas.microsoft.com/office/drawing/2015/06/chart"/>
      </c:catAx>
      <c:valAx>
        <c:axId val="670215640"/>
        <c:scaling>
          <c:orientation val="minMax"/>
          <c:min val="1.0000000000000002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0212896"/>
        <c:crosses val="autoZero"/>
        <c:crossBetween val="between"/>
        <c:extLst xmlns:c16r2="http://schemas.microsoft.com/office/drawing/2015/06/char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dirty="0"/>
              <a:t>TAXA DE CONGESTIONAMENTO</a:t>
            </a:r>
          </a:p>
          <a:p>
            <a:pPr>
              <a:defRPr/>
            </a:pPr>
            <a:r>
              <a:rPr lang="pt-BR" sz="1600" dirty="0"/>
              <a:t>CÂMARAS</a:t>
            </a:r>
            <a:r>
              <a:rPr lang="pt-BR" sz="1600" baseline="0" dirty="0"/>
              <a:t> DE DIREITO PRIVADO</a:t>
            </a:r>
            <a:endParaRPr lang="pt-BR" sz="1600" dirty="0"/>
          </a:p>
          <a:p>
            <a:pPr>
              <a:defRPr/>
            </a:pPr>
            <a:r>
              <a:rPr lang="pt-BR" sz="1600" dirty="0" smtClean="0"/>
              <a:t>JANEIRO/2019</a:t>
            </a:r>
            <a:endParaRPr lang="pt-BR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C573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1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2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3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4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7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9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2"/>
        <c:spPr>
          <a:solidFill>
            <a:schemeClr val="accent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3"/>
        <c:spPr>
          <a:solidFill>
            <a:schemeClr val="accent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4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6"/>
        <c:spPr>
          <a:solidFill>
            <a:schemeClr val="accent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7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8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9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2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4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6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tx1">
                <a:lumMod val="95000"/>
                <a:lumOff val="5000"/>
              </a:schemeClr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l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5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7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8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9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1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tx1">
                <a:lumMod val="95000"/>
                <a:lumOff val="5000"/>
              </a:schemeClr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l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7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9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1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2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3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4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5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6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tx1">
                <a:lumMod val="95000"/>
                <a:lumOff val="5000"/>
              </a:schemeClr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l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TAXA DE CONGESTIONAMENTO LÍQUIDA NO 2º GRAU</c:v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EC4-4AF6-89FD-3B42834E1102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EC4-4AF6-89FD-3B42834E1102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EC4-4AF6-89FD-3B42834E1102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EC4-4AF6-89FD-3B42834E1102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EC4-4AF6-89FD-3B42834E1102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EC4-4AF6-89FD-3B42834E1102}"/>
              </c:ext>
            </c:extLst>
          </c:dPt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PRIMEIRA CÂMARA DE DIREITO PRIVADO</c:v>
              </c:pt>
              <c:pt idx="1">
                <c:v>QUARTA CÂMARA DE DIREITO PRIVADO</c:v>
              </c:pt>
              <c:pt idx="2">
                <c:v>TERCEIRA CÂMARA DE DIREITO PRIVADO</c:v>
              </c:pt>
              <c:pt idx="3">
                <c:v>SEGUNDA CÂMARA DE DIREITO PRIVADO</c:v>
              </c:pt>
              <c:pt idx="4">
                <c:v>PRIMEIRA TURMA DE CÂMARAS CÍVEIS REUNIDAS DE DIREITO PRIVADO</c:v>
              </c:pt>
              <c:pt idx="5">
                <c:v>SEGUNDA TURMA DE CÂMARAS CÍVEIS REUNIDAS DE DIREITO PRIVADO</c:v>
              </c:pt>
            </c:strLit>
          </c:cat>
          <c:val>
            <c:numLit>
              <c:formatCode>#,##0.00%;\-#,##0.00%;#,##0.00%</c:formatCode>
              <c:ptCount val="6"/>
              <c:pt idx="0">
                <c:v>0.90093603744149764</c:v>
              </c:pt>
              <c:pt idx="1">
                <c:v>0.91124929338609384</c:v>
              </c:pt>
              <c:pt idx="2">
                <c:v>0.92364645997223505</c:v>
              </c:pt>
              <c:pt idx="3">
                <c:v>0.92959841348537431</c:v>
              </c:pt>
              <c:pt idx="4">
                <c:v>0.95</c:v>
              </c:pt>
              <c:pt idx="5">
                <c:v>0.9887640449438202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CEC4-4AF6-89FD-3B42834E1102}"/>
            </c:ext>
          </c:extLst>
        </c:ser>
        <c:ser>
          <c:idx val="1"/>
          <c:order val="1"/>
          <c:tx>
            <c:v>TAXA DE CONGESTIONAMENTO TOTAL NO 2º GRAU</c:v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CEC4-4AF6-89FD-3B42834E1102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CEC4-4AF6-89FD-3B42834E1102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CEC4-4AF6-89FD-3B42834E1102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CEC4-4AF6-89FD-3B42834E1102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CEC4-4AF6-89FD-3B42834E1102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CEC4-4AF6-89FD-3B42834E1102}"/>
              </c:ext>
            </c:extLst>
          </c:dPt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PRIMEIRA CÂMARA DE DIREITO PRIVADO</c:v>
              </c:pt>
              <c:pt idx="1">
                <c:v>QUARTA CÂMARA DE DIREITO PRIVADO</c:v>
              </c:pt>
              <c:pt idx="2">
                <c:v>TERCEIRA CÂMARA DE DIREITO PRIVADO</c:v>
              </c:pt>
              <c:pt idx="3">
                <c:v>SEGUNDA CÂMARA DE DIREITO PRIVADO</c:v>
              </c:pt>
              <c:pt idx="4">
                <c:v>PRIMEIRA TURMA DE CÂMARAS CÍVEIS REUNIDAS DE DIREITO PRIVADO</c:v>
              </c:pt>
              <c:pt idx="5">
                <c:v>SEGUNDA TURMA DE CÂMARAS CÍVEIS REUNIDAS DE DIREITO PRIVADO</c:v>
              </c:pt>
            </c:strLit>
          </c:cat>
          <c:val>
            <c:numLit>
              <c:formatCode>#,##0.00%;\-#,##0.00%;#,##0.00%</c:formatCode>
              <c:ptCount val="6"/>
              <c:pt idx="0">
                <c:v>0.91112666200139958</c:v>
              </c:pt>
              <c:pt idx="1">
                <c:v>0.92400774443368827</c:v>
              </c:pt>
              <c:pt idx="2">
                <c:v>0.93176178660049624</c:v>
              </c:pt>
              <c:pt idx="3">
                <c:v>0.93850151580770902</c:v>
              </c:pt>
              <c:pt idx="4">
                <c:v>0.95348837209302328</c:v>
              </c:pt>
              <c:pt idx="5">
                <c:v>0.99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9-CEC4-4AF6-89FD-3B42834E11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1436352"/>
        <c:axId val="651436744"/>
      </c:barChart>
      <c:lineChart>
        <c:grouping val="standard"/>
        <c:varyColors val="0"/>
        <c:ser>
          <c:idx val="2"/>
          <c:order val="2"/>
          <c:tx>
            <c:v>Taxa líquida últimos 12 mêses</c:v>
          </c:tx>
          <c:spPr>
            <a:ln w="34925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PRIMEIRA CÂMARA DE DIREITO PRIVADO</c:v>
              </c:pt>
              <c:pt idx="1">
                <c:v>QUARTA CÂMARA DE DIREITO PRIVADO</c:v>
              </c:pt>
              <c:pt idx="2">
                <c:v>TERCEIRA CÂMARA DE DIREITO PRIVADO</c:v>
              </c:pt>
              <c:pt idx="3">
                <c:v>SEGUNDA CÂMARA DE DIREITO PRIVADO</c:v>
              </c:pt>
              <c:pt idx="4">
                <c:v>PRIMEIRA TURMA DE CÂMARAS CÍVEIS REUNIDAS DE DIREITO PRIVADO</c:v>
              </c:pt>
              <c:pt idx="5">
                <c:v>SEGUNDA TURMA DE CÂMARAS CÍVEIS REUNIDAS DE DIREITO PRIVADO</c:v>
              </c:pt>
            </c:strLit>
          </c:cat>
          <c:val>
            <c:numLit>
              <c:formatCode>#,##0.00%;\-#,##0.00%;#,##0.00%</c:formatCode>
              <c:ptCount val="6"/>
              <c:pt idx="0">
                <c:v>0.35703245749613599</c:v>
              </c:pt>
              <c:pt idx="1">
                <c:v>0.31404636664718488</c:v>
              </c:pt>
              <c:pt idx="2">
                <c:v>0.36496617297494971</c:v>
              </c:pt>
              <c:pt idx="3">
                <c:v>0.2950432730133753</c:v>
              </c:pt>
              <c:pt idx="4">
                <c:v>0.45059288537549408</c:v>
              </c:pt>
              <c:pt idx="5">
                <c:v>0.45128205128205129</c:v>
              </c:pt>
            </c:numLit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8-35C5-4CB7-A1F4-6F43BD1D20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1436352"/>
        <c:axId val="651436744"/>
      </c:lineChart>
      <c:catAx>
        <c:axId val="651436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51436744"/>
        <c:crossesAt val="1.0000000000000002E-3"/>
        <c:auto val="1"/>
        <c:lblAlgn val="ctr"/>
        <c:lblOffset val="100"/>
        <c:noMultiLvlLbl val="0"/>
        <c:extLst xmlns:c16r2="http://schemas.microsoft.com/office/drawing/2015/06/chart"/>
      </c:catAx>
      <c:valAx>
        <c:axId val="651436744"/>
        <c:scaling>
          <c:orientation val="minMax"/>
          <c:min val="1.0000000000000002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51436352"/>
        <c:crosses val="autoZero"/>
        <c:crossBetween val="between"/>
        <c:extLst xmlns:c16r2="http://schemas.microsoft.com/office/drawing/2015/06/char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Visible val="1"/>
      </c14:pivotOptions>
    </c:ext>
  </c:extLst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TAXA DE CONGESTIONAMENTO</a:t>
            </a:r>
          </a:p>
          <a:p>
            <a:pPr>
              <a:defRPr/>
            </a:pPr>
            <a:r>
              <a:rPr lang="pt-BR" dirty="0"/>
              <a:t>CÂMARAS</a:t>
            </a:r>
            <a:r>
              <a:rPr lang="pt-BR" baseline="0" dirty="0"/>
              <a:t> DE DIREITO PÚBLICO E TRIBUNAL PLENO</a:t>
            </a:r>
          </a:p>
          <a:p>
            <a:pPr>
              <a:defRPr/>
            </a:pPr>
            <a:r>
              <a:rPr lang="pt-BR" dirty="0" smtClean="0"/>
              <a:t>JANEIRO/2019</a:t>
            </a:r>
            <a:endParaRPr lang="pt-B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</c:pivotFmt>
      <c:pivotFmt>
        <c:idx val="1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6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7"/>
        <c:spPr>
          <a:solidFill>
            <a:srgbClr val="FD8067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9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2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4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tx1"/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l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9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1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3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4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5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tx1"/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l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9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2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4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5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6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tx1"/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l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TAXA DE CONGESTIONAMENTO LÍQUIDA NO 2º GRAU</c:v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EBA-4996-9588-D4E822B1F357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EBA-4996-9588-D4E822B1F357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EBA-4996-9588-D4E822B1F35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EBA-4996-9588-D4E822B1F357}"/>
              </c:ext>
            </c:extLst>
          </c:dPt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TURMA DE CÂMARAS CÍVEIS REUNIDAS DE DIREITO PÚBLICO E COLETIVO</c:v>
              </c:pt>
              <c:pt idx="1">
                <c:v>TRIBUNAL PLENO</c:v>
              </c:pt>
              <c:pt idx="2">
                <c:v>PRIMEIRA CÂMARA DE DIREITO PÚBLICO E COLETIVO</c:v>
              </c:pt>
              <c:pt idx="3">
                <c:v>SEGUNDA CÂMARA DE DIREITO PÚBLICO E COLETIVO</c:v>
              </c:pt>
            </c:strLit>
          </c:cat>
          <c:val>
            <c:numLit>
              <c:formatCode>#,##0.00%;\-#,##0.00%;#,##0.00%</c:formatCode>
              <c:ptCount val="4"/>
              <c:pt idx="0">
                <c:v>0.96642468239564427</c:v>
              </c:pt>
              <c:pt idx="1">
                <c:v>0.98070739549839225</c:v>
              </c:pt>
              <c:pt idx="2">
                <c:v>0.98198572140129503</c:v>
              </c:pt>
              <c:pt idx="3">
                <c:v>0.98442367601246106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EBA-4996-9588-D4E822B1F357}"/>
            </c:ext>
          </c:extLst>
        </c:ser>
        <c:ser>
          <c:idx val="1"/>
          <c:order val="1"/>
          <c:tx>
            <c:v>TAXA DE CONGESTIONAMENTO TOTAL NO 2º GRAU</c:v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EEBA-4996-9588-D4E822B1F357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EEBA-4996-9588-D4E822B1F357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EEBA-4996-9588-D4E822B1F357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EEBA-4996-9588-D4E822B1F357}"/>
              </c:ext>
            </c:extLst>
          </c:dPt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TURMA DE CÂMARAS CÍVEIS REUNIDAS DE DIREITO PÚBLICO E COLETIVO</c:v>
              </c:pt>
              <c:pt idx="1">
                <c:v>TRIBUNAL PLENO</c:v>
              </c:pt>
              <c:pt idx="2">
                <c:v>PRIMEIRA CÂMARA DE DIREITO PÚBLICO E COLETIVO</c:v>
              </c:pt>
              <c:pt idx="3">
                <c:v>SEGUNDA CÂMARA DE DIREITO PÚBLICO E COLETIVO</c:v>
              </c:pt>
            </c:strLit>
          </c:cat>
          <c:val>
            <c:numLit>
              <c:formatCode>#,##0.00%;\-#,##0.00%;#,##0.00%</c:formatCode>
              <c:ptCount val="4"/>
              <c:pt idx="0">
                <c:v>0.96684587813620071</c:v>
              </c:pt>
              <c:pt idx="1">
                <c:v>0.98198198198198194</c:v>
              </c:pt>
              <c:pt idx="2">
                <c:v>0.98333461331694949</c:v>
              </c:pt>
              <c:pt idx="3">
                <c:v>0.9856547578386502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EEBA-4996-9588-D4E822B1F3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8811640"/>
        <c:axId val="678812032"/>
      </c:barChart>
      <c:lineChart>
        <c:grouping val="standard"/>
        <c:varyColors val="0"/>
        <c:ser>
          <c:idx val="2"/>
          <c:order val="2"/>
          <c:tx>
            <c:v>Taxa líquida últimos 12 mêses</c:v>
          </c:tx>
          <c:spPr>
            <a:ln w="34925" cap="rnd">
              <a:solidFill>
                <a:schemeClr val="tx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TURMA DE CÂMARAS CÍVEIS REUNIDAS DE DIREITO PÚBLICO E COLETIVO</c:v>
              </c:pt>
              <c:pt idx="1">
                <c:v>TRIBUNAL PLENO</c:v>
              </c:pt>
              <c:pt idx="2">
                <c:v>PRIMEIRA CÂMARA DE DIREITO PÚBLICO E COLETIVO</c:v>
              </c:pt>
              <c:pt idx="3">
                <c:v>SEGUNDA CÂMARA DE DIREITO PÚBLICO E COLETIVO</c:v>
              </c:pt>
            </c:strLit>
          </c:cat>
          <c:val>
            <c:numLit>
              <c:formatCode>#,##0.00%;\-#,##0.00%;#,##0.00%</c:formatCode>
              <c:ptCount val="4"/>
              <c:pt idx="0">
                <c:v>0.57165861513687599</c:v>
              </c:pt>
              <c:pt idx="1">
                <c:v>0.63807531380753135</c:v>
              </c:pt>
              <c:pt idx="2">
                <c:v>0.6380603053023356</c:v>
              </c:pt>
              <c:pt idx="3">
                <c:v>0.7258805513016845</c:v>
              </c:pt>
            </c:numLit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AD76-463C-BAF9-6B8385767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8811640"/>
        <c:axId val="678812032"/>
      </c:lineChart>
      <c:catAx>
        <c:axId val="678811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8812032"/>
        <c:crossesAt val="1.0000000000000002E-3"/>
        <c:auto val="1"/>
        <c:lblAlgn val="ctr"/>
        <c:lblOffset val="100"/>
        <c:noMultiLvlLbl val="0"/>
        <c:extLst xmlns:c16r2="http://schemas.microsoft.com/office/drawing/2015/06/chart"/>
      </c:catAx>
      <c:valAx>
        <c:axId val="678812032"/>
        <c:scaling>
          <c:orientation val="minMax"/>
          <c:min val="1.0000000000000002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8811640"/>
        <c:crosses val="autoZero"/>
        <c:crossBetween val="between"/>
        <c:extLst xmlns:c16r2="http://schemas.microsoft.com/office/drawing/2015/06/char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TAXA DE CONGESTIONAMENTO</a:t>
            </a:r>
          </a:p>
          <a:p>
            <a:pPr>
              <a:defRPr/>
            </a:pPr>
            <a:r>
              <a:rPr lang="pt-BR" dirty="0"/>
              <a:t>CÂMARAS</a:t>
            </a:r>
            <a:r>
              <a:rPr lang="pt-BR" baseline="0" dirty="0"/>
              <a:t> CRIMINAIS</a:t>
            </a:r>
          </a:p>
          <a:p>
            <a:pPr>
              <a:defRPr/>
            </a:pPr>
            <a:r>
              <a:rPr lang="pt-BR" dirty="0" smtClean="0"/>
              <a:t>JANEIRO/2019</a:t>
            </a:r>
            <a:endParaRPr lang="pt-B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</c:pivotFmt>
      <c:pivotFmt>
        <c:idx val="17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8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9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0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1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2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6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28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9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tx1"/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l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7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9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1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2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tx1"/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l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7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9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1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2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tx1"/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l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TAXA DE CONGESTIONAMENTO LÍQUIDA NO 2º GRAU</c:v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34C-4CAB-9549-B333101D9ECD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34C-4CAB-9549-B333101D9ECD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34C-4CAB-9549-B333101D9ECD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34C-4CAB-9549-B333101D9ECD}"/>
              </c:ext>
            </c:extLst>
          </c:dPt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TERCEIRA CÂMARA CRIMINAL</c:v>
              </c:pt>
              <c:pt idx="1">
                <c:v>SEGUNDA CÂMARA CRIMINAL</c:v>
              </c:pt>
              <c:pt idx="2">
                <c:v>PRIMEIRA CÂMARA CRIMINAL</c:v>
              </c:pt>
              <c:pt idx="3">
                <c:v>TURMA DE CÂMARAS CRIMINAIS REUNIDAS</c:v>
              </c:pt>
            </c:strLit>
          </c:cat>
          <c:val>
            <c:numLit>
              <c:formatCode>#,##0.00%;\-#,##0.00%;#,##0.00%</c:formatCode>
              <c:ptCount val="4"/>
              <c:pt idx="0">
                <c:v>0.9049586776859504</c:v>
              </c:pt>
              <c:pt idx="1">
                <c:v>0.90904392764857878</c:v>
              </c:pt>
              <c:pt idx="2">
                <c:v>0.92879019908116389</c:v>
              </c:pt>
              <c:pt idx="3">
                <c:v>0.96932515337423308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34C-4CAB-9549-B333101D9ECD}"/>
            </c:ext>
          </c:extLst>
        </c:ser>
        <c:ser>
          <c:idx val="1"/>
          <c:order val="1"/>
          <c:tx>
            <c:v>TAXA DE CONGESTIONAMENTO TOTAL NO 2º GRAU</c:v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534C-4CAB-9549-B333101D9ECD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534C-4CAB-9549-B333101D9ECD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534C-4CAB-9549-B333101D9ECD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534C-4CAB-9549-B333101D9ECD}"/>
              </c:ext>
            </c:extLst>
          </c:dPt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TERCEIRA CÂMARA CRIMINAL</c:v>
              </c:pt>
              <c:pt idx="1">
                <c:v>SEGUNDA CÂMARA CRIMINAL</c:v>
              </c:pt>
              <c:pt idx="2">
                <c:v>PRIMEIRA CÂMARA CRIMINAL</c:v>
              </c:pt>
              <c:pt idx="3">
                <c:v>TURMA DE CÂMARAS CRIMINAIS REUNIDAS</c:v>
              </c:pt>
            </c:strLit>
          </c:cat>
          <c:val>
            <c:numLit>
              <c:formatCode>#,##0.00%;\-#,##0.00%;#,##0.00%</c:formatCode>
              <c:ptCount val="4"/>
              <c:pt idx="0">
                <c:v>0.90501474926253689</c:v>
              </c:pt>
              <c:pt idx="1">
                <c:v>0.90913784202374803</c:v>
              </c:pt>
              <c:pt idx="2">
                <c:v>0.92889908256880738</c:v>
              </c:pt>
              <c:pt idx="3">
                <c:v>0.96932515337423308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34C-4CAB-9549-B333101D9E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8909384"/>
        <c:axId val="668909776"/>
      </c:barChart>
      <c:lineChart>
        <c:grouping val="standard"/>
        <c:varyColors val="0"/>
        <c:ser>
          <c:idx val="2"/>
          <c:order val="2"/>
          <c:tx>
            <c:v>Taxa líquida últimos 12 mêses</c:v>
          </c:tx>
          <c:spPr>
            <a:ln w="34925" cap="rnd">
              <a:solidFill>
                <a:schemeClr val="tx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TERCEIRA CÂMARA CRIMINAL</c:v>
              </c:pt>
              <c:pt idx="1">
                <c:v>SEGUNDA CÂMARA CRIMINAL</c:v>
              </c:pt>
              <c:pt idx="2">
                <c:v>PRIMEIRA CÂMARA CRIMINAL</c:v>
              </c:pt>
              <c:pt idx="3">
                <c:v>TURMA DE CÂMARAS CRIMINAIS REUNIDAS</c:v>
              </c:pt>
            </c:strLit>
          </c:cat>
          <c:val>
            <c:numLit>
              <c:formatCode>#,##0.00%;\-#,##0.00%;#,##0.00%</c:formatCode>
              <c:ptCount val="4"/>
              <c:pt idx="0">
                <c:v>0.34333706606942888</c:v>
              </c:pt>
              <c:pt idx="1">
                <c:v>0.37819823693829285</c:v>
              </c:pt>
              <c:pt idx="2">
                <c:v>0.28454140276800377</c:v>
              </c:pt>
              <c:pt idx="3">
                <c:v>0.45664739884393063</c:v>
              </c:pt>
            </c:numLit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2FF0-4C0C-9F11-EAA0504B13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909384"/>
        <c:axId val="668909776"/>
      </c:lineChart>
      <c:catAx>
        <c:axId val="668909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8909776"/>
        <c:crossesAt val="1.0000000000000002E-3"/>
        <c:auto val="1"/>
        <c:lblAlgn val="ctr"/>
        <c:lblOffset val="100"/>
        <c:noMultiLvlLbl val="0"/>
        <c:extLst xmlns:c16r2="http://schemas.microsoft.com/office/drawing/2015/06/chart"/>
      </c:catAx>
      <c:valAx>
        <c:axId val="668909776"/>
        <c:scaling>
          <c:orientation val="minMax"/>
          <c:min val="1.0000000000000002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8909384"/>
        <c:crosses val="autoZero"/>
        <c:crossBetween val="between"/>
        <c:extLst xmlns:c16r2="http://schemas.microsoft.com/office/drawing/2015/06/char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TAXA DE CONGESTIONAMENTO</a:t>
            </a:r>
          </a:p>
          <a:p>
            <a:pPr>
              <a:defRPr/>
            </a:pPr>
            <a:r>
              <a:rPr lang="pt-BR" dirty="0"/>
              <a:t>DESEMBARGADORES CÂMARAS</a:t>
            </a:r>
            <a:r>
              <a:rPr lang="pt-BR" baseline="0" dirty="0"/>
              <a:t> DE DIREITO PRIVADO </a:t>
            </a:r>
          </a:p>
          <a:p>
            <a:pPr>
              <a:defRPr/>
            </a:pPr>
            <a:r>
              <a:rPr lang="pt-BR" dirty="0" smtClean="0"/>
              <a:t>JANEIRO/2019</a:t>
            </a:r>
            <a:endParaRPr lang="pt-B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rgbClr val="FC573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1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2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3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4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5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6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7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8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9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0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1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2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3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4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5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9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5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7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8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9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1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2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3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4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5"/>
        <c:spPr>
          <a:solidFill>
            <a:schemeClr val="accent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7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8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9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1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3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4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tx1"/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l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9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7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9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1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2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3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4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5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6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7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8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9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1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tx1"/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l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7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9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6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7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8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9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1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11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12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13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14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15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16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17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18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1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tx1"/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l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TAXA DE CONGESTIONAMENTO LÍQUIDA NO 2º GRAU</c:v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194-47C1-9939-5B34FF2447BA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194-47C1-9939-5B34FF2447BA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194-47C1-9939-5B34FF2447BA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194-47C1-9939-5B34FF2447BA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194-47C1-9939-5B34FF2447BA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194-47C1-9939-5B34FF2447BA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194-47C1-9939-5B34FF2447BA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194-47C1-9939-5B34FF2447BA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1194-47C1-9939-5B34FF2447BA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1194-47C1-9939-5B34FF2447BA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1194-47C1-9939-5B34FF2447BA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1194-47C1-9939-5B34FF2447BA}"/>
              </c:ext>
            </c:extLst>
          </c:dPt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-27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CLEUCI TEREZINHA CHAGAS PEREIRA DA SILVA</c:v>
              </c:pt>
              <c:pt idx="1">
                <c:v>JOÃO FERREIRA FILHO</c:v>
              </c:pt>
              <c:pt idx="2">
                <c:v>MARIA HELENA G PÓVOAS</c:v>
              </c:pt>
              <c:pt idx="3">
                <c:v>SERLY MARCONDES ALVES</c:v>
              </c:pt>
              <c:pt idx="4">
                <c:v>GUIOMAR TEODORO BORGES</c:v>
              </c:pt>
              <c:pt idx="5">
                <c:v>NILZA MARIA PÔSSAS DE CARVALHO</c:v>
              </c:pt>
              <c:pt idx="6">
                <c:v>DIRCEU DOS SANTOS</c:v>
              </c:pt>
              <c:pt idx="7">
                <c:v>CLARICE CLAUDINO DA SILVA</c:v>
              </c:pt>
              <c:pt idx="8">
                <c:v>RUBENS DE OLIVEIRA SANTOS FILHO</c:v>
              </c:pt>
              <c:pt idx="9">
                <c:v>SEBASTIÃO DE MORAES FILHO</c:v>
              </c:pt>
              <c:pt idx="10">
                <c:v>CARLOS ALBERTO ALVES DA ROCHA</c:v>
              </c:pt>
              <c:pt idx="11">
                <c:v>SEBASTIÃO BARBOSA FARIAS</c:v>
              </c:pt>
            </c:strLit>
          </c:cat>
          <c:val>
            <c:numLit>
              <c:formatCode>#,##0.00%;\-#,##0.00%;#,##0.00%</c:formatCode>
              <c:ptCount val="12"/>
              <c:pt idx="0">
                <c:v>0.80939226519337015</c:v>
              </c:pt>
              <c:pt idx="1">
                <c:v>0.81993204983012458</c:v>
              </c:pt>
              <c:pt idx="2">
                <c:v>0.88461538461538458</c:v>
              </c:pt>
              <c:pt idx="3">
                <c:v>0.9061538461538462</c:v>
              </c:pt>
              <c:pt idx="4">
                <c:v>0.90856313497822927</c:v>
              </c:pt>
              <c:pt idx="5">
                <c:v>0.90860215053763438</c:v>
              </c:pt>
              <c:pt idx="6">
                <c:v>0.91062801932367154</c:v>
              </c:pt>
              <c:pt idx="7">
                <c:v>0.91233283803863297</c:v>
              </c:pt>
              <c:pt idx="8">
                <c:v>0.91585127201565553</c:v>
              </c:pt>
              <c:pt idx="9">
                <c:v>0.93657817109144548</c:v>
              </c:pt>
              <c:pt idx="10">
                <c:v>0.95899772209567202</c:v>
              </c:pt>
              <c:pt idx="11">
                <c:v>0.97435897435897434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1194-47C1-9939-5B34FF2447BA}"/>
            </c:ext>
          </c:extLst>
        </c:ser>
        <c:ser>
          <c:idx val="1"/>
          <c:order val="1"/>
          <c:tx>
            <c:v>TAXA DE CONGESTIONAMENTO TOTAL NO 2º GRAU</c:v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1194-47C1-9939-5B34FF2447BA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C-1194-47C1-9939-5B34FF2447BA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E-1194-47C1-9939-5B34FF2447BA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0-1194-47C1-9939-5B34FF2447BA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2-1194-47C1-9939-5B34FF2447BA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4-1194-47C1-9939-5B34FF2447BA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6-1194-47C1-9939-5B34FF2447BA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8-1194-47C1-9939-5B34FF2447BA}"/>
              </c:ext>
            </c:extLst>
          </c:dPt>
          <c:dPt>
            <c:idx val="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A-1194-47C1-9939-5B34FF2447BA}"/>
              </c:ext>
            </c:extLst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C-1194-47C1-9939-5B34FF2447BA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E-1194-47C1-9939-5B34FF2447BA}"/>
              </c:ext>
            </c:extLst>
          </c:dPt>
          <c:dPt>
            <c:idx val="1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0-1194-47C1-9939-5B34FF2447BA}"/>
              </c:ext>
            </c:extLst>
          </c:dPt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-27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CLEUCI TEREZINHA CHAGAS PEREIRA DA SILVA</c:v>
              </c:pt>
              <c:pt idx="1">
                <c:v>JOÃO FERREIRA FILHO</c:v>
              </c:pt>
              <c:pt idx="2">
                <c:v>MARIA HELENA G PÓVOAS</c:v>
              </c:pt>
              <c:pt idx="3">
                <c:v>SERLY MARCONDES ALVES</c:v>
              </c:pt>
              <c:pt idx="4">
                <c:v>GUIOMAR TEODORO BORGES</c:v>
              </c:pt>
              <c:pt idx="5">
                <c:v>NILZA MARIA PÔSSAS DE CARVALHO</c:v>
              </c:pt>
              <c:pt idx="6">
                <c:v>DIRCEU DOS SANTOS</c:v>
              </c:pt>
              <c:pt idx="7">
                <c:v>CLARICE CLAUDINO DA SILVA</c:v>
              </c:pt>
              <c:pt idx="8">
                <c:v>RUBENS DE OLIVEIRA SANTOS FILHO</c:v>
              </c:pt>
              <c:pt idx="9">
                <c:v>SEBASTIÃO DE MORAES FILHO</c:v>
              </c:pt>
              <c:pt idx="10">
                <c:v>CARLOS ALBERTO ALVES DA ROCHA</c:v>
              </c:pt>
              <c:pt idx="11">
                <c:v>SEBASTIÃO BARBOSA FARIAS</c:v>
              </c:pt>
            </c:strLit>
          </c:cat>
          <c:val>
            <c:numLit>
              <c:formatCode>#,##0.00%;\-#,##0.00%;#,##0.00%</c:formatCode>
              <c:ptCount val="12"/>
              <c:pt idx="0">
                <c:v>0.84210526315789469</c:v>
              </c:pt>
              <c:pt idx="1">
                <c:v>0.83402922755741127</c:v>
              </c:pt>
              <c:pt idx="2">
                <c:v>0.90792838874680304</c:v>
              </c:pt>
              <c:pt idx="3">
                <c:v>0.91620879120879117</c:v>
              </c:pt>
              <c:pt idx="4">
                <c:v>0.92045454545454541</c:v>
              </c:pt>
              <c:pt idx="5">
                <c:v>0.91965973534971646</c:v>
              </c:pt>
              <c:pt idx="6">
                <c:v>0.91850220264317184</c:v>
              </c:pt>
              <c:pt idx="7">
                <c:v>0.92226613965744397</c:v>
              </c:pt>
              <c:pt idx="8">
                <c:v>0.92950819672131146</c:v>
              </c:pt>
              <c:pt idx="9">
                <c:v>0.94304635761589406</c:v>
              </c:pt>
              <c:pt idx="10">
                <c:v>0.96551724137931039</c:v>
              </c:pt>
              <c:pt idx="11">
                <c:v>0.97616777883698758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1-1194-47C1-9939-5B34FF2447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204272"/>
        <c:axId val="666207016"/>
      </c:barChart>
      <c:lineChart>
        <c:grouping val="standard"/>
        <c:varyColors val="0"/>
        <c:ser>
          <c:idx val="2"/>
          <c:order val="2"/>
          <c:tx>
            <c:v>Taxa líquida últimos 12 mêses</c:v>
          </c:tx>
          <c:spPr>
            <a:ln w="34925" cap="rnd">
              <a:solidFill>
                <a:schemeClr val="tx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CLEUCI TEREZINHA CHAGAS PEREIRA DA SILVA</c:v>
              </c:pt>
              <c:pt idx="1">
                <c:v>JOÃO FERREIRA FILHO</c:v>
              </c:pt>
              <c:pt idx="2">
                <c:v>MARIA HELENA G PÓVOAS</c:v>
              </c:pt>
              <c:pt idx="3">
                <c:v>SERLY MARCONDES ALVES</c:v>
              </c:pt>
              <c:pt idx="4">
                <c:v>GUIOMAR TEODORO BORGES</c:v>
              </c:pt>
              <c:pt idx="5">
                <c:v>NILZA MARIA PÔSSAS DE CARVALHO</c:v>
              </c:pt>
              <c:pt idx="6">
                <c:v>DIRCEU DOS SANTOS</c:v>
              </c:pt>
              <c:pt idx="7">
                <c:v>CLARICE CLAUDINO DA SILVA</c:v>
              </c:pt>
              <c:pt idx="8">
                <c:v>RUBENS DE OLIVEIRA SANTOS FILHO</c:v>
              </c:pt>
              <c:pt idx="9">
                <c:v>SEBASTIÃO DE MORAES FILHO</c:v>
              </c:pt>
              <c:pt idx="10">
                <c:v>CARLOS ALBERTO ALVES DA ROCHA</c:v>
              </c:pt>
              <c:pt idx="11">
                <c:v>SEBASTIÃO BARBOSA FARIAS</c:v>
              </c:pt>
            </c:strLit>
          </c:cat>
          <c:val>
            <c:numLit>
              <c:formatCode>#,##0.00%;\-#,##0.00%;#,##0.00%</c:formatCode>
              <c:ptCount val="12"/>
              <c:pt idx="0">
                <c:v>0.17661241711874623</c:v>
              </c:pt>
              <c:pt idx="1">
                <c:v>0.27623044639450589</c:v>
              </c:pt>
              <c:pt idx="2">
                <c:v>0.15367483296213807</c:v>
              </c:pt>
              <c:pt idx="3">
                <c:v>0.31279872543813064</c:v>
              </c:pt>
              <c:pt idx="4">
                <c:v>0.33086680761099369</c:v>
              </c:pt>
              <c:pt idx="5">
                <c:v>0.39820923656927426</c:v>
              </c:pt>
              <c:pt idx="6">
                <c:v>0.38235294117647056</c:v>
              </c:pt>
              <c:pt idx="7">
                <c:v>0.27909090909090911</c:v>
              </c:pt>
              <c:pt idx="8">
                <c:v>0.26545660805445265</c:v>
              </c:pt>
              <c:pt idx="9">
                <c:v>0.30023640661938533</c:v>
              </c:pt>
              <c:pt idx="10">
                <c:v>0.25780771586037965</c:v>
              </c:pt>
              <c:pt idx="11">
                <c:v>0.41286397218600607</c:v>
              </c:pt>
            </c:numLit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0-7FDE-4F04-B763-DE83219FAC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6204272"/>
        <c:axId val="666207016"/>
      </c:lineChart>
      <c:catAx>
        <c:axId val="666204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6207016"/>
        <c:crossesAt val="1.0000000000000002E-3"/>
        <c:auto val="1"/>
        <c:lblAlgn val="ctr"/>
        <c:lblOffset val="100"/>
        <c:noMultiLvlLbl val="0"/>
        <c:extLst xmlns:c16r2="http://schemas.microsoft.com/office/drawing/2015/06/chart"/>
      </c:catAx>
      <c:valAx>
        <c:axId val="666207016"/>
        <c:scaling>
          <c:orientation val="minMax"/>
          <c:min val="1.0000000000000002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6204272"/>
        <c:crosses val="autoZero"/>
        <c:crossBetween val="between"/>
        <c:extLst xmlns:c16r2="http://schemas.microsoft.com/office/drawing/2015/06/char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TAXA DE CONGESTIONAMENTO</a:t>
            </a:r>
          </a:p>
          <a:p>
            <a:pPr>
              <a:defRPr/>
            </a:pPr>
            <a:r>
              <a:rPr lang="pt-BR" dirty="0"/>
              <a:t>DESEMBARGADORES CÂMARAS</a:t>
            </a:r>
            <a:r>
              <a:rPr lang="pt-BR" baseline="0" dirty="0"/>
              <a:t> DE DIREITO PÚBLICO</a:t>
            </a:r>
          </a:p>
          <a:p>
            <a:pPr>
              <a:defRPr/>
            </a:pPr>
            <a:r>
              <a:rPr lang="pt-BR" dirty="0" smtClean="0"/>
              <a:t>JANEIRO/2019</a:t>
            </a:r>
            <a:endParaRPr lang="pt-B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7"/>
        <c:spPr>
          <a:solidFill>
            <a:schemeClr val="accent6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8"/>
        <c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9"/>
        <c:spPr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4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5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6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7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9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tx1"/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l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42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4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44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4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47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9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2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54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5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6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7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tx1"/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l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6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68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9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1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tx1"/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l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TAXA DE CONGESTIONAMENTO LÍQUIDA NO 2º GRAU</c:v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B1F-4A55-A871-CD0FEF5174A5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B1F-4A55-A871-CD0FEF5174A5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B1F-4A55-A871-CD0FEF5174A5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B1F-4A55-A871-CD0FEF5174A5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B1F-4A55-A871-CD0FEF5174A5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CB1F-4A55-A871-CD0FEF5174A5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CB1F-4A55-A871-CD0FEF5174A5}"/>
              </c:ext>
            </c:extLst>
          </c:dPt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ANTÔNIA SIQUEIRA GONÇALVES</c:v>
              </c:pt>
              <c:pt idx="1">
                <c:v>JOSÉ ZUQUIM NOGUEIRA</c:v>
              </c:pt>
              <c:pt idx="2">
                <c:v>HELENA MARIA BEZERRA RAMOS</c:v>
              </c:pt>
              <c:pt idx="3">
                <c:v>MARIA EROTIDES KNEIP BARANJAK</c:v>
              </c:pt>
              <c:pt idx="4">
                <c:v>LUIZ CARLOS DA COSTA</c:v>
              </c:pt>
              <c:pt idx="5">
                <c:v>MÁRCIO VIDAL</c:v>
              </c:pt>
            </c:strLit>
          </c:cat>
          <c:val>
            <c:numLit>
              <c:formatCode>#,##0.00%;\-#,##0.00%;#,##0.00%</c:formatCode>
              <c:ptCount val="6"/>
              <c:pt idx="0">
                <c:v>0.97524633501562119</c:v>
              </c:pt>
              <c:pt idx="1">
                <c:v>0.98650553877139979</c:v>
              </c:pt>
              <c:pt idx="2">
                <c:v>0.9885780885780886</c:v>
              </c:pt>
              <c:pt idx="3">
                <c:v>0.98985029180411066</c:v>
              </c:pt>
              <c:pt idx="4">
                <c:v>0.98945518453427062</c:v>
              </c:pt>
              <c:pt idx="5">
                <c:v>0.99036799209681403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CB1F-4A55-A871-CD0FEF5174A5}"/>
            </c:ext>
          </c:extLst>
        </c:ser>
        <c:ser>
          <c:idx val="1"/>
          <c:order val="1"/>
          <c:tx>
            <c:v>TAXA DE CONGESTIONAMENTO TOTAL NO 2º GRAU</c:v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CB1F-4A55-A871-CD0FEF5174A5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CB1F-4A55-A871-CD0FEF5174A5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CB1F-4A55-A871-CD0FEF5174A5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CB1F-4A55-A871-CD0FEF5174A5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CB1F-4A55-A871-CD0FEF5174A5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CB1F-4A55-A871-CD0FEF5174A5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A-CB1F-4A55-A871-CD0FEF5174A5}"/>
              </c:ext>
            </c:extLst>
          </c:dPt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ANTÔNIA SIQUEIRA GONÇALVES</c:v>
              </c:pt>
              <c:pt idx="1">
                <c:v>JOSÉ ZUQUIM NOGUEIRA</c:v>
              </c:pt>
              <c:pt idx="2">
                <c:v>HELENA MARIA BEZERRA RAMOS</c:v>
              </c:pt>
              <c:pt idx="3">
                <c:v>MARIA EROTIDES KNEIP BARANJAK</c:v>
              </c:pt>
              <c:pt idx="4">
                <c:v>LUIZ CARLOS DA COSTA</c:v>
              </c:pt>
              <c:pt idx="5">
                <c:v>MÁRCIO VIDAL</c:v>
              </c:pt>
            </c:strLit>
          </c:cat>
          <c:val>
            <c:numLit>
              <c:formatCode>#,##0.00%;\-#,##0.00%;#,##0.00%</c:formatCode>
              <c:ptCount val="6"/>
              <c:pt idx="0">
                <c:v>0.97698838248436104</c:v>
              </c:pt>
              <c:pt idx="1">
                <c:v>0.98755803156917366</c:v>
              </c:pt>
              <c:pt idx="2">
                <c:v>0.98952767685402865</c:v>
              </c:pt>
              <c:pt idx="3">
                <c:v>0.99016232169208063</c:v>
              </c:pt>
              <c:pt idx="4">
                <c:v>0.99020319303338167</c:v>
              </c:pt>
              <c:pt idx="5">
                <c:v>0.99108571428571424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CB1F-4A55-A871-CD0FEF5174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2848"/>
        <c:axId val="1321672"/>
      </c:barChart>
      <c:lineChart>
        <c:grouping val="standard"/>
        <c:varyColors val="0"/>
        <c:ser>
          <c:idx val="2"/>
          <c:order val="2"/>
          <c:tx>
            <c:v>Taxa líquida últimos 12 mêses</c:v>
          </c:tx>
          <c:spPr>
            <a:ln w="34925" cap="rnd">
              <a:solidFill>
                <a:schemeClr val="tx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ANTÔNIA SIQUEIRA GONÇALVES</c:v>
              </c:pt>
              <c:pt idx="1">
                <c:v>JOSÉ ZUQUIM NOGUEIRA</c:v>
              </c:pt>
              <c:pt idx="2">
                <c:v>HELENA MARIA BEZERRA RAMOS</c:v>
              </c:pt>
              <c:pt idx="3">
                <c:v>MARIA EROTIDES KNEIP BARANJAK</c:v>
              </c:pt>
              <c:pt idx="4">
                <c:v>LUIZ CARLOS DA COSTA</c:v>
              </c:pt>
              <c:pt idx="5">
                <c:v>MÁRCIO VIDAL</c:v>
              </c:pt>
            </c:strLit>
          </c:cat>
          <c:val>
            <c:numLit>
              <c:formatCode>#,##0.00%;\-#,##0.00%;#,##0.00%</c:formatCode>
              <c:ptCount val="6"/>
              <c:pt idx="0">
                <c:v>0.68466340475788767</c:v>
              </c:pt>
              <c:pt idx="1">
                <c:v>0.73631990378833434</c:v>
              </c:pt>
              <c:pt idx="2">
                <c:v>0.67845144776835709</c:v>
              </c:pt>
              <c:pt idx="3">
                <c:v>0.71459974354277345</c:v>
              </c:pt>
              <c:pt idx="4">
                <c:v>0.76679782082324455</c:v>
              </c:pt>
              <c:pt idx="5">
                <c:v>0.69921534437663468</c:v>
              </c:pt>
            </c:numLit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A-7A26-4FB6-85A2-CAFF597775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2848"/>
        <c:axId val="1321672"/>
      </c:lineChart>
      <c:catAx>
        <c:axId val="13228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1672"/>
        <c:crossesAt val="1.0000000000000002E-3"/>
        <c:auto val="1"/>
        <c:lblAlgn val="ctr"/>
        <c:lblOffset val="100"/>
        <c:noMultiLvlLbl val="0"/>
        <c:extLst xmlns:c16r2="http://schemas.microsoft.com/office/drawing/2015/06/chart"/>
      </c:catAx>
      <c:valAx>
        <c:axId val="1321672"/>
        <c:scaling>
          <c:orientation val="minMax"/>
          <c:min val="1.0000000000000002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2848"/>
        <c:crosses val="autoZero"/>
        <c:crossBetween val="between"/>
        <c:extLst xmlns:c16r2="http://schemas.microsoft.com/office/drawing/2015/06/char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TAXA DE CONGESTIONAMENTO</a:t>
            </a:r>
          </a:p>
          <a:p>
            <a:pPr>
              <a:defRPr/>
            </a:pPr>
            <a:r>
              <a:rPr lang="pt-BR" dirty="0"/>
              <a:t>DESEMBARGADORES CÂMARAS</a:t>
            </a:r>
            <a:r>
              <a:rPr lang="pt-BR" baseline="0" dirty="0"/>
              <a:t> CRIMINAIS</a:t>
            </a:r>
          </a:p>
          <a:p>
            <a:pPr>
              <a:defRPr/>
            </a:pPr>
            <a:r>
              <a:rPr lang="pt-BR" dirty="0" smtClean="0"/>
              <a:t>JANEIRO/2019</a:t>
            </a:r>
            <a:endParaRPr lang="pt-B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rgbClr val="E45748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29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0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1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2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3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4"/>
        <c:spPr>
          <a:solidFill>
            <a:srgbClr val="FFFF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7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8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39"/>
        <c:spPr>
          <a:solidFill>
            <a:srgbClr val="FFFF6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7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8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1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4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5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6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7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9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0"/>
        <c:spPr>
          <a:solidFill>
            <a:srgbClr val="FD8067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2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tx1"/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l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7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9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4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5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6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7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8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9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1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2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3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tx1"/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l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5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6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7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8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9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0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1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2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3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4"/>
        <c:spPr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5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-27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6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7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8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99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1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2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3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4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10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4925" cap="rnd">
            <a:solidFill>
              <a:schemeClr val="tx1"/>
            </a:solidFill>
            <a:round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l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TAXA DE CONGESTIONAMENTO LÍQUIDA NO 2º GRAU</c:v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CF5-45D1-845B-8A8FC5292058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CF5-45D1-845B-8A8FC5292058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CF5-45D1-845B-8A8FC5292058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CF5-45D1-845B-8A8FC5292058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CF5-45D1-845B-8A8FC5292058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CF5-45D1-845B-8A8FC5292058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CF5-45D1-845B-8A8FC5292058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7CF5-45D1-845B-8A8FC5292058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7CF5-45D1-845B-8A8FC5292058}"/>
              </c:ext>
            </c:extLst>
          </c:dPt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-27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GILBERTO GIRALDELLI</c:v>
              </c:pt>
              <c:pt idx="1">
                <c:v>LUIZ FERREIRA DA SILVA</c:v>
              </c:pt>
              <c:pt idx="2">
                <c:v>ORLANDO DE ALMEIDA PERRI</c:v>
              </c:pt>
              <c:pt idx="3">
                <c:v>RONDON BASSIL DOWER FILHO</c:v>
              </c:pt>
              <c:pt idx="4">
                <c:v>ALBERTO FERREIRA DE SOUZA</c:v>
              </c:pt>
              <c:pt idx="5">
                <c:v>JUVENAL PEREIRA DA SILVA</c:v>
              </c:pt>
              <c:pt idx="6">
                <c:v>PEDRO SAKAMOTO</c:v>
              </c:pt>
              <c:pt idx="7">
                <c:v>PAULO DA CUNHA</c:v>
              </c:pt>
              <c:pt idx="8">
                <c:v>MARCOS MACHADO</c:v>
              </c:pt>
            </c:strLit>
          </c:cat>
          <c:val>
            <c:numLit>
              <c:formatCode>#,##0.00%;\-#,##0.00%;#,##0.00%</c:formatCode>
              <c:ptCount val="9"/>
              <c:pt idx="0">
                <c:v>0.87658802177858441</c:v>
              </c:pt>
              <c:pt idx="1">
                <c:v>0.88615384615384618</c:v>
              </c:pt>
              <c:pt idx="2">
                <c:v>0.90769230769230769</c:v>
              </c:pt>
              <c:pt idx="3">
                <c:v>0.90937019969278032</c:v>
              </c:pt>
              <c:pt idx="4">
                <c:v>0.92175066312997345</c:v>
              </c:pt>
              <c:pt idx="5">
                <c:v>0.93130990415335468</c:v>
              </c:pt>
              <c:pt idx="6">
                <c:v>0.9378427787934186</c:v>
              </c:pt>
              <c:pt idx="7">
                <c:v>0.93990384615384615</c:v>
              </c:pt>
              <c:pt idx="8">
                <c:v>0.94302554027504915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7CF5-45D1-845B-8A8FC5292058}"/>
            </c:ext>
          </c:extLst>
        </c:ser>
        <c:ser>
          <c:idx val="1"/>
          <c:order val="1"/>
          <c:tx>
            <c:v>TAXA DE CONGESTIONAMENTO TOTAL NO 2º GRAU</c:v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7CF5-45D1-845B-8A8FC5292058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7CF5-45D1-845B-8A8FC5292058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7CF5-45D1-845B-8A8FC5292058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7CF5-45D1-845B-8A8FC5292058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C-7CF5-45D1-845B-8A8FC5292058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E-7CF5-45D1-845B-8A8FC5292058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0-7CF5-45D1-845B-8A8FC5292058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2-7CF5-45D1-845B-8A8FC5292058}"/>
              </c:ext>
            </c:extLst>
          </c:dPt>
          <c:dPt>
            <c:idx val="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4-7CF5-45D1-845B-8A8FC5292058}"/>
              </c:ext>
            </c:extLst>
          </c:dPt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-27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GILBERTO GIRALDELLI</c:v>
              </c:pt>
              <c:pt idx="1">
                <c:v>LUIZ FERREIRA DA SILVA</c:v>
              </c:pt>
              <c:pt idx="2">
                <c:v>ORLANDO DE ALMEIDA PERRI</c:v>
              </c:pt>
              <c:pt idx="3">
                <c:v>RONDON BASSIL DOWER FILHO</c:v>
              </c:pt>
              <c:pt idx="4">
                <c:v>ALBERTO FERREIRA DE SOUZA</c:v>
              </c:pt>
              <c:pt idx="5">
                <c:v>JUVENAL PEREIRA DA SILVA</c:v>
              </c:pt>
              <c:pt idx="6">
                <c:v>PEDRO SAKAMOTO</c:v>
              </c:pt>
              <c:pt idx="7">
                <c:v>PAULO DA CUNHA</c:v>
              </c:pt>
              <c:pt idx="8">
                <c:v>MARCOS MACHADO</c:v>
              </c:pt>
            </c:strLit>
          </c:cat>
          <c:val>
            <c:numLit>
              <c:formatCode>#,##0.00%;\-#,##0.00%;#,##0.00%</c:formatCode>
              <c:ptCount val="9"/>
              <c:pt idx="0">
                <c:v>0.87658802177858441</c:v>
              </c:pt>
              <c:pt idx="1">
                <c:v>0.88615384615384618</c:v>
              </c:pt>
              <c:pt idx="2">
                <c:v>0.90909090909090906</c:v>
              </c:pt>
              <c:pt idx="3">
                <c:v>0.9095092024539877</c:v>
              </c:pt>
              <c:pt idx="4">
                <c:v>0.9220607661822986</c:v>
              </c:pt>
              <c:pt idx="5">
                <c:v>0.93141945773524726</c:v>
              </c:pt>
              <c:pt idx="6">
                <c:v>0.93829401088929221</c:v>
              </c:pt>
              <c:pt idx="7">
                <c:v>0.94033412887828161</c:v>
              </c:pt>
              <c:pt idx="8">
                <c:v>0.94302554027504915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5-7CF5-45D1-845B-8A8FC52920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5822864"/>
        <c:axId val="675826000"/>
      </c:barChart>
      <c:lineChart>
        <c:grouping val="standard"/>
        <c:varyColors val="0"/>
        <c:ser>
          <c:idx val="2"/>
          <c:order val="2"/>
          <c:tx>
            <c:v>Taxa líquida últimos 12 mêses</c:v>
          </c:tx>
          <c:spPr>
            <a:ln w="34925" cap="rnd">
              <a:solidFill>
                <a:schemeClr val="tx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GILBERTO GIRALDELLI</c:v>
              </c:pt>
              <c:pt idx="1">
                <c:v>LUIZ FERREIRA DA SILVA</c:v>
              </c:pt>
              <c:pt idx="2">
                <c:v>ORLANDO DE ALMEIDA PERRI</c:v>
              </c:pt>
              <c:pt idx="3">
                <c:v>RONDON BASSIL DOWER FILHO</c:v>
              </c:pt>
              <c:pt idx="4">
                <c:v>ALBERTO FERREIRA DE SOUZA</c:v>
              </c:pt>
              <c:pt idx="5">
                <c:v>JUVENAL PEREIRA DA SILVA</c:v>
              </c:pt>
              <c:pt idx="6">
                <c:v>PEDRO SAKAMOTO</c:v>
              </c:pt>
              <c:pt idx="7">
                <c:v>PAULO DA CUNHA</c:v>
              </c:pt>
              <c:pt idx="8">
                <c:v>MARCOS MACHADO</c:v>
              </c:pt>
            </c:strLit>
          </c:cat>
          <c:val>
            <c:numLit>
              <c:formatCode>#,##0.00%;\-#,##0.00%;#,##0.00%</c:formatCode>
              <c:ptCount val="9"/>
              <c:pt idx="0">
                <c:v>0.29778051787916154</c:v>
              </c:pt>
              <c:pt idx="1">
                <c:v>0.21098901098901099</c:v>
              </c:pt>
              <c:pt idx="2">
                <c:v>0.27680965147453085</c:v>
              </c:pt>
              <c:pt idx="3">
                <c:v>0.34823529411764703</c:v>
              </c:pt>
              <c:pt idx="4">
                <c:v>0.41099940863394441</c:v>
              </c:pt>
              <c:pt idx="5">
                <c:v>0.35462287104622869</c:v>
              </c:pt>
              <c:pt idx="6">
                <c:v>0.36879942487419121</c:v>
              </c:pt>
              <c:pt idx="7">
                <c:v>0.25291073738680464</c:v>
              </c:pt>
              <c:pt idx="8">
                <c:v>0.29268292682926828</c:v>
              </c:pt>
            </c:numLit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4-3B42-4545-9BF8-F7B37037AF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5822864"/>
        <c:axId val="675826000"/>
      </c:lineChart>
      <c:catAx>
        <c:axId val="675822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5826000"/>
        <c:crossesAt val="1.0000000000000002E-3"/>
        <c:auto val="1"/>
        <c:lblAlgn val="ctr"/>
        <c:lblOffset val="100"/>
        <c:noMultiLvlLbl val="0"/>
        <c:extLst xmlns:c16r2="http://schemas.microsoft.com/office/drawing/2015/06/chart"/>
      </c:catAx>
      <c:valAx>
        <c:axId val="675826000"/>
        <c:scaling>
          <c:orientation val="minMax"/>
          <c:min val="1.0000000000000002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5822864"/>
        <c:crosses val="autoZero"/>
        <c:crossBetween val="between"/>
        <c:extLst xmlns:c16r2="http://schemas.microsoft.com/office/drawing/2015/06/char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i="0" baseline="0">
                <a:effectLst/>
              </a:rPr>
              <a:t>DEMONSTRATIVO DE PROCESSOS JULGADOS</a:t>
            </a:r>
            <a:endParaRPr lang="pt-BR" sz="1600">
              <a:effectLst/>
            </a:endParaRPr>
          </a:p>
          <a:p>
            <a:pPr>
              <a:defRPr/>
            </a:pPr>
            <a:r>
              <a:rPr lang="pt-BR" sz="1600" b="1" i="0" baseline="0">
                <a:effectLst/>
              </a:rPr>
              <a:t>FÍSICOS E ELETRÔNICOS</a:t>
            </a:r>
            <a:endParaRPr lang="pt-BR" sz="1600">
              <a:effectLst/>
            </a:endParaRPr>
          </a:p>
          <a:p>
            <a:pPr>
              <a:defRPr/>
            </a:pPr>
            <a:r>
              <a:rPr lang="pt-BR" sz="1600" b="1" i="0" u="none" strike="noStrike" baseline="0">
                <a:effectLst/>
              </a:rPr>
              <a:t>JANEIRO/</a:t>
            </a:r>
            <a:r>
              <a:rPr lang="pt-BR" sz="1600" b="1" i="0" baseline="0">
                <a:effectLst/>
              </a:rPr>
              <a:t>2019</a:t>
            </a:r>
            <a:endParaRPr lang="pt-BR" sz="16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4"/>
        <c:spPr>
          <a:solidFill>
            <a:schemeClr val="accent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5"/>
        <c:spPr>
          <a:solidFill>
            <a:schemeClr val="accent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6"/>
        <c:spPr>
          <a:solidFill>
            <a:schemeClr val="accent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7"/>
        <c:spPr>
          <a:solidFill>
            <a:schemeClr val="accent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</c:pivotFmt>
      <c:pivotFmt>
        <c:idx val="8"/>
        <c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p3d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PJE</c:v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6"/>
              <c:pt idx="0">
                <c:v>PRIMEIRA TURMA DE CÂMARAS CÍVEIS REUNIDAS DE DIREITO PRIVADO</c:v>
              </c:pt>
              <c:pt idx="1">
                <c:v>SEGUNDA TURMA DE CÂMARAS CÍVEIS REUNIDAS DE DIREITO PRIVADO</c:v>
              </c:pt>
              <c:pt idx="2">
                <c:v>SEÇÃO DE DIREITO PÚBLICO</c:v>
              </c:pt>
              <c:pt idx="3">
                <c:v>SEÇÃO DE DIREITO PRIVADO</c:v>
              </c:pt>
              <c:pt idx="4">
                <c:v>TURMA DE CÂMARAS CRIMINAIS REUNIDAS</c:v>
              </c:pt>
              <c:pt idx="5">
                <c:v>TURMA DE CÂMARAS CÍVEIS REUNIDAS DE DIREITO PÚBLICO E COLETIVO</c:v>
              </c:pt>
              <c:pt idx="6">
                <c:v>TRIBUNAL PLENO</c:v>
              </c:pt>
              <c:pt idx="7">
                <c:v>SEGUNDA CÂMARA DE DIREITO PÚBLICO E COLETIVO</c:v>
              </c:pt>
              <c:pt idx="8">
                <c:v>SEGUNDA CÂMARA CRIMINAL</c:v>
              </c:pt>
              <c:pt idx="9">
                <c:v>PRIMEIRA CÂMARA CRIMINAL</c:v>
              </c:pt>
              <c:pt idx="10">
                <c:v>TERCEIRA CÂMARA DE DIREITO PRIVADO</c:v>
              </c:pt>
              <c:pt idx="11">
                <c:v>TERCEIRA CÂMARA CRIMINAL</c:v>
              </c:pt>
              <c:pt idx="12">
                <c:v>QUARTA CÂMARA DE DIREITO PRIVADO</c:v>
              </c:pt>
              <c:pt idx="13">
                <c:v>SEGUNDA CÂMARA DE DIREITO PRIVADO</c:v>
              </c:pt>
              <c:pt idx="14">
                <c:v>PRIMEIRA CÂMARA DE DIREITO PÚBLICO E COLETIVO</c:v>
              </c:pt>
              <c:pt idx="15">
                <c:v>PRIMEIRA CÂMARA DE DIREITO PRIVADO</c:v>
              </c:pt>
            </c:strLit>
          </c:cat>
          <c:val>
            <c:numLit>
              <c:formatCode>#,##0</c:formatCode>
              <c:ptCount val="16"/>
              <c:pt idx="0">
                <c:v>1</c:v>
              </c:pt>
              <c:pt idx="1">
                <c:v>2</c:v>
              </c:pt>
              <c:pt idx="2">
                <c:v>1</c:v>
              </c:pt>
              <c:pt idx="3">
                <c:v>3</c:v>
              </c:pt>
              <c:pt idx="4">
                <c:v>13</c:v>
              </c:pt>
              <c:pt idx="5">
                <c:v>26</c:v>
              </c:pt>
              <c:pt idx="6">
                <c:v>13</c:v>
              </c:pt>
              <c:pt idx="7">
                <c:v>39</c:v>
              </c:pt>
              <c:pt idx="8">
                <c:v>84</c:v>
              </c:pt>
              <c:pt idx="9">
                <c:v>108</c:v>
              </c:pt>
              <c:pt idx="10">
                <c:v>129</c:v>
              </c:pt>
              <c:pt idx="11">
                <c:v>96</c:v>
              </c:pt>
              <c:pt idx="12">
                <c:v>190</c:v>
              </c:pt>
              <c:pt idx="13">
                <c:v>245</c:v>
              </c:pt>
              <c:pt idx="14">
                <c:v>109</c:v>
              </c:pt>
              <c:pt idx="15">
                <c:v>288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00-4887-B261-7351A72FA1CC}"/>
            </c:ext>
          </c:extLst>
        </c:ser>
        <c:ser>
          <c:idx val="1"/>
          <c:order val="1"/>
          <c:tx>
            <c:v>PROTEUS</c:v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6"/>
              <c:pt idx="0">
                <c:v>PRIMEIRA TURMA DE CÂMARAS CÍVEIS REUNIDAS DE DIREITO PRIVADO</c:v>
              </c:pt>
              <c:pt idx="1">
                <c:v>SEGUNDA TURMA DE CÂMARAS CÍVEIS REUNIDAS DE DIREITO PRIVADO</c:v>
              </c:pt>
              <c:pt idx="2">
                <c:v>SEÇÃO DE DIREITO PÚBLICO</c:v>
              </c:pt>
              <c:pt idx="3">
                <c:v>SEÇÃO DE DIREITO PRIVADO</c:v>
              </c:pt>
              <c:pt idx="4">
                <c:v>TURMA DE CÂMARAS CRIMINAIS REUNIDAS</c:v>
              </c:pt>
              <c:pt idx="5">
                <c:v>TURMA DE CÂMARAS CÍVEIS REUNIDAS DE DIREITO PÚBLICO E COLETIVO</c:v>
              </c:pt>
              <c:pt idx="6">
                <c:v>TRIBUNAL PLENO</c:v>
              </c:pt>
              <c:pt idx="7">
                <c:v>SEGUNDA CÂMARA DE DIREITO PÚBLICO E COLETIVO</c:v>
              </c:pt>
              <c:pt idx="8">
                <c:v>SEGUNDA CÂMARA CRIMINAL</c:v>
              </c:pt>
              <c:pt idx="9">
                <c:v>PRIMEIRA CÂMARA CRIMINAL</c:v>
              </c:pt>
              <c:pt idx="10">
                <c:v>TERCEIRA CÂMARA DE DIREITO PRIVADO</c:v>
              </c:pt>
              <c:pt idx="11">
                <c:v>TERCEIRA CÂMARA CRIMINAL</c:v>
              </c:pt>
              <c:pt idx="12">
                <c:v>QUARTA CÂMARA DE DIREITO PRIVADO</c:v>
              </c:pt>
              <c:pt idx="13">
                <c:v>SEGUNDA CÂMARA DE DIREITO PRIVADO</c:v>
              </c:pt>
              <c:pt idx="14">
                <c:v>PRIMEIRA CÂMARA DE DIREITO PÚBLICO E COLETIVO</c:v>
              </c:pt>
              <c:pt idx="15">
                <c:v>PRIMEIRA CÂMARA DE DIREITO PRIVADO</c:v>
              </c:pt>
            </c:strLit>
          </c:cat>
          <c:val>
            <c:numLit>
              <c:formatCode>#,##0</c:formatCode>
              <c:ptCount val="16"/>
              <c:pt idx="0">
                <c:v>1</c:v>
              </c:pt>
              <c:pt idx="2">
                <c:v>1</c:v>
              </c:pt>
              <c:pt idx="4">
                <c:v>5</c:v>
              </c:pt>
              <c:pt idx="5">
                <c:v>4</c:v>
              </c:pt>
              <c:pt idx="6">
                <c:v>33</c:v>
              </c:pt>
              <c:pt idx="7">
                <c:v>62</c:v>
              </c:pt>
              <c:pt idx="8">
                <c:v>26</c:v>
              </c:pt>
              <c:pt idx="9">
                <c:v>27</c:v>
              </c:pt>
              <c:pt idx="10">
                <c:v>29</c:v>
              </c:pt>
              <c:pt idx="11">
                <c:v>71</c:v>
              </c:pt>
              <c:pt idx="12">
                <c:v>8</c:v>
              </c:pt>
              <c:pt idx="13">
                <c:v>40</c:v>
              </c:pt>
              <c:pt idx="14">
                <c:v>195</c:v>
              </c:pt>
              <c:pt idx="15">
                <c:v>23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B00-4887-B261-7351A72FA1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69033920"/>
        <c:axId val="669030392"/>
        <c:axId val="0"/>
      </c:bar3DChart>
      <c:catAx>
        <c:axId val="669033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9030392"/>
        <c:crosses val="autoZero"/>
        <c:auto val="1"/>
        <c:lblAlgn val="ctr"/>
        <c:lblOffset val="100"/>
        <c:noMultiLvlLbl val="0"/>
        <c:extLst xmlns:c16r2="http://schemas.microsoft.com/office/drawing/2015/06/chart"/>
      </c:catAx>
      <c:valAx>
        <c:axId val="669030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9033920"/>
        <c:crosses val="autoZero"/>
        <c:crossBetween val="between"/>
        <c:extLst xmlns:c16r2="http://schemas.microsoft.com/office/drawing/2015/06/char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DEMONSTRATIVO MENSAL DE PROCESSOS DISTRIBUÍDOS E JULGADOS</a:t>
            </a:r>
          </a:p>
          <a:p>
            <a:pPr>
              <a:defRPr/>
            </a:pPr>
            <a:r>
              <a:rPr lang="pt-BR"/>
              <a:t>TRIBUNAL DE JUSTIÇA DO ESTADO DE MATO GROSSO</a:t>
            </a:r>
          </a:p>
          <a:p>
            <a:pPr>
              <a:defRPr/>
            </a:pPr>
            <a:r>
              <a:rPr lang="pt-BR"/>
              <a:t>JANEIRO/2019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</c:pivotFmt>
      <c:pivotFmt>
        <c:idx val="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3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gradFill rotWithShape="1"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"/>
        <c:spPr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2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3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gradFill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gradFill rotWithShape="1"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3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gradFill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gradFill rotWithShape="1"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2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3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gradFill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gradFill rotWithShape="1"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2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3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gradFill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gradFill rotWithShape="1"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Índice de produtividade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Total</c:v>
              </c:pt>
            </c:strLit>
          </c:cat>
          <c:val>
            <c:numLit>
              <c:formatCode>#,##0.00%;\-#,##0.00%;#,##0.00%</c:formatCode>
              <c:ptCount val="1"/>
              <c:pt idx="0">
                <c:v>0.6410673608851285</c:v>
              </c:pt>
            </c:numLit>
          </c:val>
        </c:ser>
        <c:ser>
          <c:idx val="1"/>
          <c:order val="1"/>
          <c:tx>
            <c:v>Cn2 - Casos Novos no 2º Grau</c:v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Total</c:v>
              </c:pt>
            </c:strLit>
          </c:cat>
          <c:val>
            <c:numLit>
              <c:formatCode>#,##0</c:formatCode>
              <c:ptCount val="1"/>
              <c:pt idx="0">
                <c:v>3073</c:v>
              </c:pt>
            </c:numLit>
          </c:val>
        </c:ser>
        <c:ser>
          <c:idx val="2"/>
          <c:order val="2"/>
          <c:tx>
            <c:v>Dec2 - Decisões no 2º Grau (Julgados)</c:v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Total</c:v>
              </c:pt>
            </c:strLit>
          </c:cat>
          <c:val>
            <c:numLit>
              <c:formatCode>#,##0</c:formatCode>
              <c:ptCount val="1"/>
              <c:pt idx="0">
                <c:v>1970</c:v>
              </c:pt>
            </c:numLit>
          </c:val>
        </c:ser>
        <c:ser>
          <c:idx val="3"/>
          <c:order val="3"/>
          <c:tx>
            <c:v>Tbaix2 - Total de Baixados</c:v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Total</c:v>
              </c:pt>
            </c:strLit>
          </c:cat>
          <c:val>
            <c:numLit>
              <c:formatCode>#,##0</c:formatCode>
              <c:ptCount val="1"/>
              <c:pt idx="0">
                <c:v>1561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660641096"/>
        <c:axId val="660635608"/>
      </c:barChart>
      <c:catAx>
        <c:axId val="660641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0635608"/>
        <c:crosses val="autoZero"/>
        <c:auto val="1"/>
        <c:lblAlgn val="ctr"/>
        <c:lblOffset val="100"/>
        <c:noMultiLvlLbl val="0"/>
        <c:extLst/>
      </c:catAx>
      <c:valAx>
        <c:axId val="660635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0641096"/>
        <c:crosses val="autoZero"/>
        <c:crossBetween val="between"/>
        <c:extLst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baseline="0">
                <a:effectLst/>
              </a:rPr>
              <a:t>DEMONSTRATIVO MENSAL DO ESTOQUE PROCESSUAL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baseline="0">
                <a:effectLst/>
              </a:rPr>
              <a:t>TRIBUNAL DE JUSTIÇA DO ESTADO DE MATO GROSSO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baseline="0">
                <a:effectLst/>
              </a:rPr>
              <a:t>JANEIRO/2018</a:t>
            </a:r>
            <a:endParaRPr lang="pt-BR" sz="1400">
              <a:effectLst/>
            </a:endParaRPr>
          </a:p>
          <a:p>
            <a:pPr>
              <a:defRPr/>
            </a:pPr>
            <a:endParaRPr lang="pt-B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Estoque em Tramitação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Total</c:v>
              </c:pt>
            </c:strLit>
          </c:cat>
          <c:val>
            <c:numLit>
              <c:formatCode>#,##0</c:formatCode>
              <c:ptCount val="1"/>
              <c:pt idx="0">
                <c:v>42854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FD-42E3-88BB-E773B480FEE7}"/>
            </c:ext>
          </c:extLst>
        </c:ser>
        <c:ser>
          <c:idx val="1"/>
          <c:order val="1"/>
          <c:tx>
            <c:v>Estoque em Tramitação - Concluso ao Relator</c:v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Total</c:v>
              </c:pt>
            </c:strLit>
          </c:cat>
          <c:val>
            <c:numLit>
              <c:formatCode>#,##0</c:formatCode>
              <c:ptCount val="1"/>
              <c:pt idx="0">
                <c:v>25703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3FD-42E3-88BB-E773B480FEE7}"/>
            </c:ext>
          </c:extLst>
        </c:ser>
        <c:ser>
          <c:idx val="2"/>
          <c:order val="2"/>
          <c:tx>
            <c:v>SuS2 - Sobrestados ou Remetidos aos Tribunais Superiores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Total</c:v>
              </c:pt>
            </c:strLit>
          </c:cat>
          <c:val>
            <c:numLit>
              <c:formatCode>#,##0</c:formatCode>
              <c:ptCount val="1"/>
              <c:pt idx="0">
                <c:v>3480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3FD-42E3-88BB-E773B480FE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4895384"/>
        <c:axId val="664897736"/>
      </c:barChart>
      <c:catAx>
        <c:axId val="664895384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664897736"/>
        <c:crosses val="autoZero"/>
        <c:auto val="1"/>
        <c:lblAlgn val="ctr"/>
        <c:lblOffset val="100"/>
        <c:noMultiLvlLbl val="0"/>
        <c:extLst xmlns:c16r2="http://schemas.microsoft.com/office/drawing/2015/06/chart"/>
      </c:catAx>
      <c:valAx>
        <c:axId val="664897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4895384"/>
        <c:crosses val="autoZero"/>
        <c:crossBetween val="between"/>
        <c:extLst xmlns:c16r2="http://schemas.microsoft.com/office/drawing/2015/06/char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baseline="0">
                <a:effectLst/>
              </a:rPr>
              <a:t>DEMONSTRATIVO MENSAL DE PROCESSOS DISTRIBUÍDOS, JULGADOS E BAIXADOS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baseline="0">
                <a:effectLst/>
              </a:rPr>
              <a:t>CÂMARAS CRIMINAIS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baseline="0">
                <a:effectLst/>
              </a:rPr>
              <a:t>JANEIRO/2019</a:t>
            </a:r>
            <a:endParaRPr lang="pt-BR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rgbClr val="C0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2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Índice de produtividade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TURMA DE CÂMARAS CRIMINAIS REUNIDAS</c:v>
              </c:pt>
              <c:pt idx="1">
                <c:v>SEGUNDA CÂMARA CRIMINAL</c:v>
              </c:pt>
              <c:pt idx="2">
                <c:v>PRIMEIRA CÂMARA CRIMINAL</c:v>
              </c:pt>
              <c:pt idx="3">
                <c:v>TERCEIRA CÂMARA CRIMINAL</c:v>
              </c:pt>
            </c:strLit>
          </c:cat>
          <c:val>
            <c:numLit>
              <c:formatCode>#,##0.00%;\-#,##0.00%;#,##0.00%</c:formatCode>
              <c:ptCount val="4"/>
              <c:pt idx="0">
                <c:v>0.51428571428571423</c:v>
              </c:pt>
              <c:pt idx="1">
                <c:v>0.625</c:v>
              </c:pt>
              <c:pt idx="2">
                <c:v>0.78034682080924855</c:v>
              </c:pt>
              <c:pt idx="3">
                <c:v>0.83499999999999996</c:v>
              </c:pt>
            </c:numLit>
          </c:val>
        </c:ser>
        <c:ser>
          <c:idx val="1"/>
          <c:order val="1"/>
          <c:tx>
            <c:v>Cn2 - Casos Novos no 2º Grau</c:v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TURMA DE CÂMARAS CRIMINAIS REUNIDAS</c:v>
              </c:pt>
              <c:pt idx="1">
                <c:v>SEGUNDA CÂMARA CRIMINAL</c:v>
              </c:pt>
              <c:pt idx="2">
                <c:v>PRIMEIRA CÂMARA CRIMINAL</c:v>
              </c:pt>
              <c:pt idx="3">
                <c:v>TERCEIRA CÂMARA CRIMINAL</c:v>
              </c:pt>
            </c:strLit>
          </c:cat>
          <c:val>
            <c:numLit>
              <c:formatCode>#,##0</c:formatCode>
              <c:ptCount val="4"/>
              <c:pt idx="0">
                <c:v>35</c:v>
              </c:pt>
              <c:pt idx="1">
                <c:v>176</c:v>
              </c:pt>
              <c:pt idx="2">
                <c:v>173</c:v>
              </c:pt>
              <c:pt idx="3">
                <c:v>200</c:v>
              </c:pt>
            </c:numLit>
          </c:val>
        </c:ser>
        <c:ser>
          <c:idx val="2"/>
          <c:order val="2"/>
          <c:tx>
            <c:v>Dec2 - Decisões no 2º Grau (Julgados)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TURMA DE CÂMARAS CRIMINAIS REUNIDAS</c:v>
              </c:pt>
              <c:pt idx="1">
                <c:v>SEGUNDA CÂMARA CRIMINAL</c:v>
              </c:pt>
              <c:pt idx="2">
                <c:v>PRIMEIRA CÂMARA CRIMINAL</c:v>
              </c:pt>
              <c:pt idx="3">
                <c:v>TERCEIRA CÂMARA CRIMINAL</c:v>
              </c:pt>
            </c:strLit>
          </c:cat>
          <c:val>
            <c:numLit>
              <c:formatCode>#,##0</c:formatCode>
              <c:ptCount val="4"/>
              <c:pt idx="0">
                <c:v>18</c:v>
              </c:pt>
              <c:pt idx="1">
                <c:v>110</c:v>
              </c:pt>
              <c:pt idx="2">
                <c:v>135</c:v>
              </c:pt>
              <c:pt idx="3">
                <c:v>167</c:v>
              </c:pt>
            </c:numLit>
          </c:val>
        </c:ser>
        <c:ser>
          <c:idx val="3"/>
          <c:order val="3"/>
          <c:tx>
            <c:v>Tbaix2 - Total de Baixados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TURMA DE CÂMARAS CRIMINAIS REUNIDAS</c:v>
              </c:pt>
              <c:pt idx="1">
                <c:v>SEGUNDA CÂMARA CRIMINAL</c:v>
              </c:pt>
              <c:pt idx="2">
                <c:v>PRIMEIRA CÂMARA CRIMINAL</c:v>
              </c:pt>
              <c:pt idx="3">
                <c:v>TERCEIRA CÂMARA CRIMINAL</c:v>
              </c:pt>
            </c:strLit>
          </c:cat>
          <c:val>
            <c:numLit>
              <c:formatCode>#,##0</c:formatCode>
              <c:ptCount val="4"/>
              <c:pt idx="0">
                <c:v>5</c:v>
              </c:pt>
              <c:pt idx="1">
                <c:v>174</c:v>
              </c:pt>
              <c:pt idx="2">
                <c:v>88</c:v>
              </c:pt>
              <c:pt idx="3">
                <c:v>137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488136"/>
        <c:axId val="156488920"/>
      </c:barChart>
      <c:catAx>
        <c:axId val="156488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6488920"/>
        <c:crosses val="autoZero"/>
        <c:auto val="1"/>
        <c:lblAlgn val="ctr"/>
        <c:lblOffset val="100"/>
        <c:noMultiLvlLbl val="0"/>
        <c:extLst xmlns:c16r2="http://schemas.microsoft.com/office/drawing/2015/06/chart"/>
      </c:catAx>
      <c:valAx>
        <c:axId val="156488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6488136"/>
        <c:crosses val="autoZero"/>
        <c:crossBetween val="between"/>
        <c:extLst xmlns:c16r2="http://schemas.microsoft.com/office/drawing/2015/06/char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baseline="0">
                <a:effectLst/>
              </a:rPr>
              <a:t>DEMONSTRATIVO MENSAL DO ESTOQUE PROCESSUAL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baseline="0">
                <a:effectLst/>
              </a:rPr>
              <a:t>CÂMARAS CRIMINAIS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baseline="0">
                <a:effectLst/>
              </a:rPr>
              <a:t>JANEIRO/2019</a:t>
            </a:r>
            <a:endParaRPr lang="pt-BR" sz="1400">
              <a:effectLst/>
            </a:endParaRPr>
          </a:p>
          <a:p>
            <a:pPr>
              <a:defRPr/>
            </a:pPr>
            <a:endParaRPr lang="pt-B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Estoque em Tramitação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TURMA DE CÂMARAS CRIMINAIS REUNIDAS</c:v>
              </c:pt>
              <c:pt idx="1">
                <c:v>PRIMEIRA CÂMARA CRIMINAL</c:v>
              </c:pt>
              <c:pt idx="2">
                <c:v>SEGUNDA CÂMARA CRIMINAL</c:v>
              </c:pt>
              <c:pt idx="3">
                <c:v>TERCEIRA CÂMARA CRIMINAL</c:v>
              </c:pt>
            </c:strLit>
          </c:cat>
          <c:val>
            <c:numLit>
              <c:formatCode>#,##0</c:formatCode>
              <c:ptCount val="4"/>
              <c:pt idx="0">
                <c:v>154</c:v>
              </c:pt>
              <c:pt idx="1">
                <c:v>1214</c:v>
              </c:pt>
              <c:pt idx="2">
                <c:v>1761</c:v>
              </c:pt>
              <c:pt idx="3">
                <c:v>1532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BC-4A44-8C17-047D630B2D5D}"/>
            </c:ext>
          </c:extLst>
        </c:ser>
        <c:ser>
          <c:idx val="1"/>
          <c:order val="1"/>
          <c:tx>
            <c:v>Estoque em Tramitação - Concluso ao Relator</c:v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TURMA DE CÂMARAS CRIMINAIS REUNIDAS</c:v>
              </c:pt>
              <c:pt idx="1">
                <c:v>PRIMEIRA CÂMARA CRIMINAL</c:v>
              </c:pt>
              <c:pt idx="2">
                <c:v>SEGUNDA CÂMARA CRIMINAL</c:v>
              </c:pt>
              <c:pt idx="3">
                <c:v>TERCEIRA CÂMARA CRIMINAL</c:v>
              </c:pt>
            </c:strLit>
          </c:cat>
          <c:val>
            <c:numLit>
              <c:formatCode>#,##0</c:formatCode>
              <c:ptCount val="4"/>
              <c:pt idx="0">
                <c:v>35</c:v>
              </c:pt>
              <c:pt idx="1">
                <c:v>295</c:v>
              </c:pt>
              <c:pt idx="2">
                <c:v>677</c:v>
              </c:pt>
              <c:pt idx="3">
                <c:v>502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DBC-4A44-8C17-047D630B2D5D}"/>
            </c:ext>
          </c:extLst>
        </c:ser>
        <c:ser>
          <c:idx val="2"/>
          <c:order val="2"/>
          <c:tx>
            <c:v>SuS2 - Sobrestados ou Remetidos aos Tribunais Superiores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TURMA DE CÂMARAS CRIMINAIS REUNIDAS</c:v>
              </c:pt>
              <c:pt idx="1">
                <c:v>PRIMEIRA CÂMARA CRIMINAL</c:v>
              </c:pt>
              <c:pt idx="2">
                <c:v>SEGUNDA CÂMARA CRIMINAL</c:v>
              </c:pt>
              <c:pt idx="3">
                <c:v>TERCEIRA CÂMARA CRIMINAL</c:v>
              </c:pt>
            </c:strLit>
          </c:cat>
          <c:val>
            <c:numLit>
              <c:formatCode>#,##0</c:formatCode>
              <c:ptCount val="4"/>
              <c:pt idx="1">
                <c:v>2</c:v>
              </c:pt>
              <c:pt idx="2">
                <c:v>2</c:v>
              </c:pt>
              <c:pt idx="3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DBC-4A44-8C17-047D630B2D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0120256"/>
        <c:axId val="1324416"/>
      </c:barChart>
      <c:catAx>
        <c:axId val="230120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4416"/>
        <c:crosses val="autoZero"/>
        <c:auto val="1"/>
        <c:lblAlgn val="ctr"/>
        <c:lblOffset val="100"/>
        <c:noMultiLvlLbl val="0"/>
        <c:extLst xmlns:c16r2="http://schemas.microsoft.com/office/drawing/2015/06/chart"/>
      </c:catAx>
      <c:valAx>
        <c:axId val="1324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0120256"/>
        <c:crosses val="autoZero"/>
        <c:crossBetween val="between"/>
        <c:extLst xmlns:c16r2="http://schemas.microsoft.com/office/drawing/2015/06/char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baseline="0">
                <a:effectLst/>
              </a:rPr>
              <a:t>DEMONSTRATIVO MENSAL DE PROCESSOS DISTRIBUÍDOS, JULGADOS E BAIXADOS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baseline="0">
                <a:effectLst/>
              </a:rPr>
              <a:t>POR ÓRGÃO JULGADOR COLEGIADO - CÂMARAS CÍVEIS DE DIREITO PÚBLICO E TRIBUNAL PLENO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u="none" strike="noStrike" baseline="0">
                <a:effectLst/>
              </a:rPr>
              <a:t>JANEIRO/2019</a:t>
            </a:r>
            <a:endParaRPr lang="pt-BR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0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rgbClr val="C0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2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Índice de produtividade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SEGUNDA CÂMARA DE DIREITO PÚBLICO E COLETIVO</c:v>
              </c:pt>
              <c:pt idx="1">
                <c:v>PRIMEIRA CÂMARA DE DIREITO PÚBLICO E COLETIVO</c:v>
              </c:pt>
              <c:pt idx="2">
                <c:v>TRIBUNAL PLENO</c:v>
              </c:pt>
              <c:pt idx="3">
                <c:v>TURMA DE CÂMARAS CÍVEIS REUNIDAS DE DIREITO PÚBLICO E COLETIVO</c:v>
              </c:pt>
            </c:strLit>
          </c:cat>
          <c:val>
            <c:numLit>
              <c:formatCode>#,##0.00%;\-#,##0.00%;#,##0.00%</c:formatCode>
              <c:ptCount val="4"/>
              <c:pt idx="0">
                <c:v>0.13611859838274934</c:v>
              </c:pt>
              <c:pt idx="1">
                <c:v>0.42458100558659218</c:v>
              </c:pt>
              <c:pt idx="2">
                <c:v>0.86792452830188682</c:v>
              </c:pt>
              <c:pt idx="3">
                <c:v>0.967741935483871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6F-4E38-80A1-D443AD094D73}"/>
            </c:ext>
          </c:extLst>
        </c:ser>
        <c:ser>
          <c:idx val="1"/>
          <c:order val="1"/>
          <c:tx>
            <c:v>Cn2 - Casos Novos no 2º Grau</c:v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26F-4E38-80A1-D443AD094D73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26F-4E38-80A1-D443AD094D73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D26F-4E38-80A1-D443AD094D73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D26F-4E38-80A1-D443AD094D73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SEGUNDA CÂMARA DE DIREITO PÚBLICO E COLETIVO</c:v>
              </c:pt>
              <c:pt idx="1">
                <c:v>PRIMEIRA CÂMARA DE DIREITO PÚBLICO E COLETIVO</c:v>
              </c:pt>
              <c:pt idx="2">
                <c:v>TRIBUNAL PLENO</c:v>
              </c:pt>
              <c:pt idx="3">
                <c:v>TURMA DE CÂMARAS CÍVEIS REUNIDAS DE DIREITO PÚBLICO E COLETIVO</c:v>
              </c:pt>
            </c:strLit>
          </c:cat>
          <c:val>
            <c:numLit>
              <c:formatCode>#,##0</c:formatCode>
              <c:ptCount val="4"/>
              <c:pt idx="0">
                <c:v>742</c:v>
              </c:pt>
              <c:pt idx="1">
                <c:v>716</c:v>
              </c:pt>
              <c:pt idx="2">
                <c:v>53</c:v>
              </c:pt>
              <c:pt idx="3">
                <c:v>31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26F-4E38-80A1-D443AD094D73}"/>
            </c:ext>
          </c:extLst>
        </c:ser>
        <c:ser>
          <c:idx val="2"/>
          <c:order val="2"/>
          <c:tx>
            <c:v>Dec2 - Decisões no 2º Grau (Julgados)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SEGUNDA CÂMARA DE DIREITO PÚBLICO E COLETIVO</c:v>
              </c:pt>
              <c:pt idx="1">
                <c:v>PRIMEIRA CÂMARA DE DIREITO PÚBLICO E COLETIVO</c:v>
              </c:pt>
              <c:pt idx="2">
                <c:v>TRIBUNAL PLENO</c:v>
              </c:pt>
              <c:pt idx="3">
                <c:v>TURMA DE CÂMARAS CÍVEIS REUNIDAS DE DIREITO PÚBLICO E COLETIVO</c:v>
              </c:pt>
            </c:strLit>
          </c:cat>
          <c:val>
            <c:numLit>
              <c:formatCode>#,##0</c:formatCode>
              <c:ptCount val="4"/>
              <c:pt idx="0">
                <c:v>101</c:v>
              </c:pt>
              <c:pt idx="1">
                <c:v>304</c:v>
              </c:pt>
              <c:pt idx="2">
                <c:v>46</c:v>
              </c:pt>
              <c:pt idx="3">
                <c:v>30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26F-4E38-80A1-D443AD094D73}"/>
            </c:ext>
          </c:extLst>
        </c:ser>
        <c:ser>
          <c:idx val="3"/>
          <c:order val="3"/>
          <c:tx>
            <c:v>Tbaix2 - Total de Baixados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SEGUNDA CÂMARA DE DIREITO PÚBLICO E COLETIVO</c:v>
              </c:pt>
              <c:pt idx="1">
                <c:v>PRIMEIRA CÂMARA DE DIREITO PÚBLICO E COLETIVO</c:v>
              </c:pt>
              <c:pt idx="2">
                <c:v>TRIBUNAL PLENO</c:v>
              </c:pt>
              <c:pt idx="3">
                <c:v>TURMA DE CÂMARAS CÍVEIS REUNIDAS DE DIREITO PÚBLICO E COLETIVO</c:v>
              </c:pt>
            </c:strLit>
          </c:cat>
          <c:val>
            <c:numLit>
              <c:formatCode>#,##0</c:formatCode>
              <c:ptCount val="4"/>
              <c:pt idx="0">
                <c:v>204</c:v>
              </c:pt>
              <c:pt idx="1">
                <c:v>215</c:v>
              </c:pt>
              <c:pt idx="2">
                <c:v>6</c:v>
              </c:pt>
              <c:pt idx="3">
                <c:v>35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26F-4E38-80A1-D443AD094D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4901656"/>
        <c:axId val="664898912"/>
      </c:barChart>
      <c:catAx>
        <c:axId val="6649016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4898912"/>
        <c:crosses val="autoZero"/>
        <c:auto val="1"/>
        <c:lblAlgn val="ctr"/>
        <c:lblOffset val="100"/>
        <c:noMultiLvlLbl val="0"/>
        <c:extLst xmlns:c16r2="http://schemas.microsoft.com/office/drawing/2015/06/chart"/>
      </c:catAx>
      <c:valAx>
        <c:axId val="664898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4901656"/>
        <c:crosses val="autoZero"/>
        <c:crossBetween val="between"/>
        <c:extLst xmlns:c16r2="http://schemas.microsoft.com/office/drawing/2015/06/char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Series val="1"/>
        <c14:dropZonesVisible val="1"/>
      </c14:pivotOptions>
    </c:ext>
  </c:extLst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baseline="0">
                <a:effectLst/>
              </a:rPr>
              <a:t>DEMONSTRATIVO MENSAL DO ESTOQUE PROCESSUAL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baseline="0">
                <a:effectLst/>
              </a:rPr>
              <a:t>POR ÓRGÃO JULGADOR COLEGIADO - CÂMARAS CÍVEIS DE DIREITO PÚBLICO, REUNIDAS E TRIBUNAL PLENO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baseline="0">
                <a:effectLst/>
              </a:rPr>
              <a:t>JANEIRO/2019</a:t>
            </a:r>
            <a:endParaRPr lang="pt-BR" sz="1400">
              <a:effectLst/>
            </a:endParaRPr>
          </a:p>
          <a:p>
            <a:pPr>
              <a:defRPr/>
            </a:pPr>
            <a:endParaRPr lang="pt-B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Estoque em Tramitação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TRIBUNAL PLENO</c:v>
              </c:pt>
              <c:pt idx="1">
                <c:v>TURMA DE CÂMARAS CÍVEIS REUNIDAS DE DIREITO PÚBLICO E COLETIVO</c:v>
              </c:pt>
              <c:pt idx="2">
                <c:v>PRIMEIRA CÂMARA DE DIREITO PÚBLICO E COLETIVO</c:v>
              </c:pt>
              <c:pt idx="3">
                <c:v>SEGUNDA CÂMARA DE DIREITO PÚBLICO E COLETIVO</c:v>
              </c:pt>
            </c:strLit>
          </c:cat>
          <c:val>
            <c:numLit>
              <c:formatCode>#,##0</c:formatCode>
              <c:ptCount val="4"/>
              <c:pt idx="0">
                <c:v>317</c:v>
              </c:pt>
              <c:pt idx="1">
                <c:v>1092</c:v>
              </c:pt>
              <c:pt idx="2">
                <c:v>12558</c:v>
              </c:pt>
              <c:pt idx="3">
                <c:v>14348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FD-4A8F-9B88-15102C4553DC}"/>
            </c:ext>
          </c:extLst>
        </c:ser>
        <c:ser>
          <c:idx val="1"/>
          <c:order val="1"/>
          <c:tx>
            <c:v>Estoque em Tramitação - Concluso ao Relator</c:v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TRIBUNAL PLENO</c:v>
              </c:pt>
              <c:pt idx="1">
                <c:v>TURMA DE CÂMARAS CÍVEIS REUNIDAS DE DIREITO PÚBLICO E COLETIVO</c:v>
              </c:pt>
              <c:pt idx="2">
                <c:v>PRIMEIRA CÂMARA DE DIREITO PÚBLICO E COLETIVO</c:v>
              </c:pt>
              <c:pt idx="3">
                <c:v>SEGUNDA CÂMARA DE DIREITO PÚBLICO E COLETIVO</c:v>
              </c:pt>
            </c:strLit>
          </c:cat>
          <c:val>
            <c:numLit>
              <c:formatCode>#,##0</c:formatCode>
              <c:ptCount val="4"/>
              <c:pt idx="0">
                <c:v>178</c:v>
              </c:pt>
              <c:pt idx="1">
                <c:v>769</c:v>
              </c:pt>
              <c:pt idx="2">
                <c:v>8331</c:v>
              </c:pt>
              <c:pt idx="3">
                <c:v>10954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1FD-4A8F-9B88-15102C4553DC}"/>
            </c:ext>
          </c:extLst>
        </c:ser>
        <c:ser>
          <c:idx val="2"/>
          <c:order val="2"/>
          <c:tx>
            <c:v>SuS2 - Sobrestados ou Remetidos aos Tribunais Superiores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TRIBUNAL PLENO</c:v>
              </c:pt>
              <c:pt idx="1">
                <c:v>TURMA DE CÂMARAS CÍVEIS REUNIDAS DE DIREITO PÚBLICO E COLETIVO</c:v>
              </c:pt>
              <c:pt idx="2">
                <c:v>PRIMEIRA CÂMARA DE DIREITO PÚBLICO E COLETIVO</c:v>
              </c:pt>
              <c:pt idx="3">
                <c:v>SEGUNDA CÂMARA DE DIREITO PÚBLICO E COLETIVO</c:v>
              </c:pt>
            </c:strLit>
          </c:cat>
          <c:val>
            <c:numLit>
              <c:formatCode>#,##0</c:formatCode>
              <c:ptCount val="4"/>
              <c:pt idx="0">
                <c:v>22</c:v>
              </c:pt>
              <c:pt idx="1">
                <c:v>14</c:v>
              </c:pt>
              <c:pt idx="2">
                <c:v>974</c:v>
              </c:pt>
              <c:pt idx="3">
                <c:v>1157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1FD-4A8F-9B88-15102C4553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0636784"/>
        <c:axId val="660638352"/>
      </c:barChart>
      <c:catAx>
        <c:axId val="660636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0638352"/>
        <c:crosses val="autoZero"/>
        <c:auto val="1"/>
        <c:lblAlgn val="ctr"/>
        <c:lblOffset val="100"/>
        <c:noMultiLvlLbl val="0"/>
        <c:extLst xmlns:c16r2="http://schemas.microsoft.com/office/drawing/2015/06/chart"/>
      </c:catAx>
      <c:valAx>
        <c:axId val="66063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0636784"/>
        <c:crosses val="autoZero"/>
        <c:crossBetween val="between"/>
        <c:extLst xmlns:c16r2="http://schemas.microsoft.com/office/drawing/2015/06/char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baseline="0">
                <a:effectLst/>
              </a:rPr>
              <a:t>DEMONSTRATIVO MENSAL DE PROCESSOS DISTRIBUÍDOS , JULGADOS E BAIXADOS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baseline="0">
                <a:effectLst/>
              </a:rPr>
              <a:t>POR ÓRGÃO JULGADOR COLEGIADO - CÂMARAS CÍVEIS E REUNIDAS DE DIREITO PRIVADO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baseline="0">
                <a:effectLst/>
              </a:rPr>
              <a:t>JANEIRO/2019</a:t>
            </a:r>
            <a:endParaRPr lang="pt-BR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rgbClr val="C0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2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Índice de produtividade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PRIMEIRA TURMA DE CÂMARAS CÍVEIS REUNIDAS DE DIREITO PRIVADO</c:v>
              </c:pt>
              <c:pt idx="1">
                <c:v>SEGUNDA TURMA DE CÂMARAS CÍVEIS REUNIDAS DE DIREITO PRIVADO</c:v>
              </c:pt>
              <c:pt idx="2">
                <c:v>TERCEIRA CÂMARA DE DIREITO PRIVADO</c:v>
              </c:pt>
              <c:pt idx="3">
                <c:v>QUARTA CÂMARA DE DIREITO PRIVADO</c:v>
              </c:pt>
              <c:pt idx="4">
                <c:v>SEGUNDA CÂMARA DE DIREITO PRIVADO</c:v>
              </c:pt>
              <c:pt idx="5">
                <c:v>PRIMEIRA CÂMARA DE DIREITO PRIVADO</c:v>
              </c:pt>
            </c:strLit>
          </c:cat>
          <c:val>
            <c:numLit>
              <c:formatCode>#,##0.00%;\-#,##0.00%;#,##0.00%</c:formatCode>
              <c:ptCount val="6"/>
              <c:pt idx="0">
                <c:v>0.18181818181818182</c:v>
              </c:pt>
              <c:pt idx="1">
                <c:v>0.4</c:v>
              </c:pt>
              <c:pt idx="2">
                <c:v>0.71171171171171166</c:v>
              </c:pt>
              <c:pt idx="3">
                <c:v>0.88789237668161436</c:v>
              </c:pt>
              <c:pt idx="4">
                <c:v>1.3701923076923077</c:v>
              </c:pt>
              <c:pt idx="5">
                <c:v>1.4739336492890995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B5-49C1-B566-C65437C42E08}"/>
            </c:ext>
          </c:extLst>
        </c:ser>
        <c:ser>
          <c:idx val="1"/>
          <c:order val="1"/>
          <c:tx>
            <c:v>Cn2 - Casos Novos no 2º Grau</c:v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PRIMEIRA TURMA DE CÂMARAS CÍVEIS REUNIDAS DE DIREITO PRIVADO</c:v>
              </c:pt>
              <c:pt idx="1">
                <c:v>SEGUNDA TURMA DE CÂMARAS CÍVEIS REUNIDAS DE DIREITO PRIVADO</c:v>
              </c:pt>
              <c:pt idx="2">
                <c:v>TERCEIRA CÂMARA DE DIREITO PRIVADO</c:v>
              </c:pt>
              <c:pt idx="3">
                <c:v>QUARTA CÂMARA DE DIREITO PRIVADO</c:v>
              </c:pt>
              <c:pt idx="4">
                <c:v>SEGUNDA CÂMARA DE DIREITO PRIVADO</c:v>
              </c:pt>
              <c:pt idx="5">
                <c:v>PRIMEIRA CÂMARA DE DIREITO PRIVADO</c:v>
              </c:pt>
            </c:strLit>
          </c:cat>
          <c:val>
            <c:numLit>
              <c:formatCode>#,##0</c:formatCode>
              <c:ptCount val="6"/>
              <c:pt idx="0">
                <c:v>11</c:v>
              </c:pt>
              <c:pt idx="1">
                <c:v>5</c:v>
              </c:pt>
              <c:pt idx="2">
                <c:v>222</c:v>
              </c:pt>
              <c:pt idx="3">
                <c:v>223</c:v>
              </c:pt>
              <c:pt idx="4">
                <c:v>208</c:v>
              </c:pt>
              <c:pt idx="5">
                <c:v>211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4B5-49C1-B566-C65437C42E08}"/>
            </c:ext>
          </c:extLst>
        </c:ser>
        <c:ser>
          <c:idx val="2"/>
          <c:order val="2"/>
          <c:tx>
            <c:v>Dec2 - Decisões no 2º Grau (Julgados)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PRIMEIRA TURMA DE CÂMARAS CÍVEIS REUNIDAS DE DIREITO PRIVADO</c:v>
              </c:pt>
              <c:pt idx="1">
                <c:v>SEGUNDA TURMA DE CÂMARAS CÍVEIS REUNIDAS DE DIREITO PRIVADO</c:v>
              </c:pt>
              <c:pt idx="2">
                <c:v>TERCEIRA CÂMARA DE DIREITO PRIVADO</c:v>
              </c:pt>
              <c:pt idx="3">
                <c:v>QUARTA CÂMARA DE DIREITO PRIVADO</c:v>
              </c:pt>
              <c:pt idx="4">
                <c:v>SEGUNDA CÂMARA DE DIREITO PRIVADO</c:v>
              </c:pt>
              <c:pt idx="5">
                <c:v>PRIMEIRA CÂMARA DE DIREITO PRIVADO</c:v>
              </c:pt>
            </c:strLit>
          </c:cat>
          <c:val>
            <c:numLit>
              <c:formatCode>#,##0</c:formatCode>
              <c:ptCount val="6"/>
              <c:pt idx="0">
                <c:v>2</c:v>
              </c:pt>
              <c:pt idx="1">
                <c:v>2</c:v>
              </c:pt>
              <c:pt idx="2">
                <c:v>158</c:v>
              </c:pt>
              <c:pt idx="3">
                <c:v>198</c:v>
              </c:pt>
              <c:pt idx="4">
                <c:v>285</c:v>
              </c:pt>
              <c:pt idx="5">
                <c:v>311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4B5-49C1-B566-C65437C42E08}"/>
            </c:ext>
          </c:extLst>
        </c:ser>
        <c:ser>
          <c:idx val="3"/>
          <c:order val="3"/>
          <c:tx>
            <c:v>Tbaix2 - Total de Baixados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PRIMEIRA TURMA DE CÂMARAS CÍVEIS REUNIDAS DE DIREITO PRIVADO</c:v>
              </c:pt>
              <c:pt idx="1">
                <c:v>SEGUNDA TURMA DE CÂMARAS CÍVEIS REUNIDAS DE DIREITO PRIVADO</c:v>
              </c:pt>
              <c:pt idx="2">
                <c:v>TERCEIRA CÂMARA DE DIREITO PRIVADO</c:v>
              </c:pt>
              <c:pt idx="3">
                <c:v>QUARTA CÂMARA DE DIREITO PRIVADO</c:v>
              </c:pt>
              <c:pt idx="4">
                <c:v>SEGUNDA CÂMARA DE DIREITO PRIVADO</c:v>
              </c:pt>
              <c:pt idx="5">
                <c:v>PRIMEIRA CÂMARA DE DIREITO PRIVADO</c:v>
              </c:pt>
            </c:strLit>
          </c:cat>
          <c:val>
            <c:numLit>
              <c:formatCode>#,##0</c:formatCode>
              <c:ptCount val="6"/>
              <c:pt idx="0">
                <c:v>6</c:v>
              </c:pt>
              <c:pt idx="1">
                <c:v>1</c:v>
              </c:pt>
              <c:pt idx="2">
                <c:v>160</c:v>
              </c:pt>
              <c:pt idx="3">
                <c:v>104</c:v>
              </c:pt>
              <c:pt idx="4">
                <c:v>134</c:v>
              </c:pt>
              <c:pt idx="5">
                <c:v>228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4B5-49C1-B566-C65437C42E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0201920"/>
        <c:axId val="670201136"/>
      </c:barChart>
      <c:catAx>
        <c:axId val="670201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0201136"/>
        <c:crosses val="autoZero"/>
        <c:auto val="1"/>
        <c:lblAlgn val="ctr"/>
        <c:lblOffset val="100"/>
        <c:noMultiLvlLbl val="0"/>
        <c:extLst xmlns:c16r2="http://schemas.microsoft.com/office/drawing/2015/06/chart"/>
      </c:catAx>
      <c:valAx>
        <c:axId val="67020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0201920"/>
        <c:crosses val="autoZero"/>
        <c:crossBetween val="between"/>
        <c:extLst xmlns:c16r2="http://schemas.microsoft.com/office/drawing/2015/06/char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pPr>
            <a:solidFill>
              <a:schemeClr val="accent1"/>
            </a:solidFill>
            <a:ln w="9525">
              <a:solidFill>
                <a:schemeClr val="lt1"/>
              </a:solidFill>
            </a:ln>
            <a:effectLst/>
          </c:spPr>
        </c:marker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inEnd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/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baseline="0">
                <a:effectLst/>
              </a:rPr>
              <a:t>DEMONSTRATIVO MENSAL DO ESTOQUE PROCESSUAL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baseline="0">
                <a:effectLst/>
              </a:rPr>
              <a:t>POR ÓRGÃO JULGADOR COLEGIADO - CÂMARAS CÍVEIS DE DIREITO PRIVADO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baseline="0">
                <a:effectLst/>
              </a:rPr>
              <a:t>JANEIRO/2019</a:t>
            </a:r>
            <a:endParaRPr lang="pt-BR" sz="1400">
              <a:effectLst/>
            </a:endParaRPr>
          </a:p>
          <a:p>
            <a:pPr>
              <a:defRPr/>
            </a:pPr>
            <a:endParaRPr lang="pt-B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Estoque em Tramitação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SEGUNDA TURMA DE CÂMARAS CÍVEIS REUNIDAS DE DIREITO PRIVADO</c:v>
              </c:pt>
              <c:pt idx="1">
                <c:v>PRIMEIRA TURMA DE CÂMARAS CÍVEIS REUNIDAS DE DIREITO PRIVADO</c:v>
              </c:pt>
              <c:pt idx="2">
                <c:v>QUARTA CÂMARA DE DIREITO PRIVADO</c:v>
              </c:pt>
              <c:pt idx="3">
                <c:v>SEGUNDA CÂMARA DE DIREITO PRIVADO</c:v>
              </c:pt>
              <c:pt idx="4">
                <c:v>TERCEIRA CÂMARA DE DIREITO PRIVADO</c:v>
              </c:pt>
              <c:pt idx="5">
                <c:v>PRIMEIRA CÂMARA DE DIREITO PRIVADO</c:v>
              </c:pt>
            </c:strLit>
          </c:cat>
          <c:val>
            <c:numLit>
              <c:formatCode>#,##0</c:formatCode>
              <c:ptCount val="6"/>
              <c:pt idx="0">
                <c:v>109</c:v>
              </c:pt>
              <c:pt idx="1">
                <c:v>131</c:v>
              </c:pt>
              <c:pt idx="2">
                <c:v>1832</c:v>
              </c:pt>
              <c:pt idx="3">
                <c:v>2115</c:v>
              </c:pt>
              <c:pt idx="4">
                <c:v>2193</c:v>
              </c:pt>
              <c:pt idx="5">
                <c:v>2604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8B-4E3A-92EE-85C75EB33177}"/>
            </c:ext>
          </c:extLst>
        </c:ser>
        <c:ser>
          <c:idx val="1"/>
          <c:order val="1"/>
          <c:tx>
            <c:v>Estoque em Tramitação - Concluso ao Relator</c:v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SEGUNDA TURMA DE CÂMARAS CÍVEIS REUNIDAS DE DIREITO PRIVADO</c:v>
              </c:pt>
              <c:pt idx="1">
                <c:v>PRIMEIRA TURMA DE CÂMARAS CÍVEIS REUNIDAS DE DIREITO PRIVADO</c:v>
              </c:pt>
              <c:pt idx="2">
                <c:v>QUARTA CÂMARA DE DIREITO PRIVADO</c:v>
              </c:pt>
              <c:pt idx="3">
                <c:v>SEGUNDA CÂMARA DE DIREITO PRIVADO</c:v>
              </c:pt>
              <c:pt idx="4">
                <c:v>TERCEIRA CÂMARA DE DIREITO PRIVADO</c:v>
              </c:pt>
              <c:pt idx="5">
                <c:v>PRIMEIRA CÂMARA DE DIREITO PRIVADO</c:v>
              </c:pt>
            </c:strLit>
          </c:cat>
          <c:val>
            <c:numLit>
              <c:formatCode>#,##0</c:formatCode>
              <c:ptCount val="6"/>
              <c:pt idx="0">
                <c:v>49</c:v>
              </c:pt>
              <c:pt idx="1">
                <c:v>63</c:v>
              </c:pt>
              <c:pt idx="2">
                <c:v>757</c:v>
              </c:pt>
              <c:pt idx="3">
                <c:v>700</c:v>
              </c:pt>
              <c:pt idx="4">
                <c:v>1128</c:v>
              </c:pt>
              <c:pt idx="5">
                <c:v>1082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98B-4E3A-92EE-85C75EB33177}"/>
            </c:ext>
          </c:extLst>
        </c:ser>
        <c:ser>
          <c:idx val="2"/>
          <c:order val="2"/>
          <c:tx>
            <c:v>SuS2 - Sobrestados ou Remetidos aos Tribunais Superiores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SEGUNDA TURMA DE CÂMARAS CÍVEIS REUNIDAS DE DIREITO PRIVADO</c:v>
              </c:pt>
              <c:pt idx="1">
                <c:v>PRIMEIRA TURMA DE CÂMARAS CÍVEIS REUNIDAS DE DIREITO PRIVADO</c:v>
              </c:pt>
              <c:pt idx="2">
                <c:v>QUARTA CÂMARA DE DIREITO PRIVADO</c:v>
              </c:pt>
              <c:pt idx="3">
                <c:v>SEGUNDA CÂMARA DE DIREITO PRIVADO</c:v>
              </c:pt>
              <c:pt idx="4">
                <c:v>TERCEIRA CÂMARA DE DIREITO PRIVADO</c:v>
              </c:pt>
              <c:pt idx="5">
                <c:v>PRIMEIRA CÂMARA DE DIREITO PRIVADO</c:v>
              </c:pt>
            </c:strLit>
          </c:cat>
          <c:val>
            <c:numLit>
              <c:formatCode>#,##0</c:formatCode>
              <c:ptCount val="6"/>
              <c:pt idx="0">
                <c:v>11</c:v>
              </c:pt>
              <c:pt idx="1">
                <c:v>9</c:v>
              </c:pt>
              <c:pt idx="2">
                <c:v>297</c:v>
              </c:pt>
              <c:pt idx="3">
                <c:v>291</c:v>
              </c:pt>
              <c:pt idx="4">
                <c:v>258</c:v>
              </c:pt>
              <c:pt idx="5">
                <c:v>294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98B-4E3A-92EE-85C75EB331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6142896"/>
        <c:axId val="656144856"/>
      </c:barChart>
      <c:catAx>
        <c:axId val="656142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56144856"/>
        <c:crosses val="autoZero"/>
        <c:auto val="1"/>
        <c:lblAlgn val="ctr"/>
        <c:lblOffset val="100"/>
        <c:noMultiLvlLbl val="0"/>
        <c:extLst xmlns:c16r2="http://schemas.microsoft.com/office/drawing/2015/06/chart"/>
      </c:catAx>
      <c:valAx>
        <c:axId val="656144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56142896"/>
        <c:crosses val="autoZero"/>
        <c:crossBetween val="between"/>
        <c:extLst xmlns:c16r2="http://schemas.microsoft.com/office/drawing/2015/06/char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baseline="0">
                <a:effectLst/>
              </a:rPr>
              <a:t>DEMONSTRATIVO MENSAL DE PROCESSOS DISTRIBUÍDOS, JULGADOS E BAIXADOS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baseline="0">
                <a:effectLst/>
              </a:rPr>
              <a:t>POR JULGADOR - CÂMARAS CRIMINAIS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baseline="0">
                <a:effectLst/>
              </a:rPr>
              <a:t>JANEIRO/2019</a:t>
            </a:r>
            <a:endParaRPr lang="pt-BR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rgbClr val="C0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2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Índice de produtividade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ORLANDO DE ALMEIDA PERRI</c:v>
              </c:pt>
              <c:pt idx="1">
                <c:v>ALBERTO FERREIRA DE SOUZA</c:v>
              </c:pt>
              <c:pt idx="2">
                <c:v>RONDON BASSIL DOWER FILHO</c:v>
              </c:pt>
              <c:pt idx="3">
                <c:v>JUVENAL PEREIRA DA SILVA</c:v>
              </c:pt>
              <c:pt idx="4">
                <c:v>GILBERTO GIRALDELLI</c:v>
              </c:pt>
              <c:pt idx="5">
                <c:v>MARCOS MACHADO</c:v>
              </c:pt>
              <c:pt idx="6">
                <c:v>PEDRO SAKAMOTO</c:v>
              </c:pt>
              <c:pt idx="7">
                <c:v>PAULO DA CUNHA</c:v>
              </c:pt>
              <c:pt idx="8">
                <c:v>LUIZ FERREIRA DA SILVA</c:v>
              </c:pt>
            </c:strLit>
          </c:cat>
          <c:val>
            <c:numLit>
              <c:formatCode>#,##0.00%;\-#,##0.00%;#,##0.00%</c:formatCode>
              <c:ptCount val="9"/>
              <c:pt idx="0">
                <c:v>0.19298245614035087</c:v>
              </c:pt>
              <c:pt idx="1">
                <c:v>0.21666666666666667</c:v>
              </c:pt>
              <c:pt idx="2">
                <c:v>0.43333333333333335</c:v>
              </c:pt>
              <c:pt idx="3">
                <c:v>0.61111111111111116</c:v>
              </c:pt>
              <c:pt idx="4">
                <c:v>0.81944444444444442</c:v>
              </c:pt>
              <c:pt idx="5">
                <c:v>0.953125</c:v>
              </c:pt>
              <c:pt idx="6">
                <c:v>1.1168831168831168</c:v>
              </c:pt>
              <c:pt idx="7">
                <c:v>1.1594202898550725</c:v>
              </c:pt>
              <c:pt idx="8">
                <c:v>#N/A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83-458A-A686-55027C8EFF10}"/>
            </c:ext>
          </c:extLst>
        </c:ser>
        <c:ser>
          <c:idx val="1"/>
          <c:order val="1"/>
          <c:tx>
            <c:v>Cn2 - Casos Novos no 2º Grau</c:v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ORLANDO DE ALMEIDA PERRI</c:v>
              </c:pt>
              <c:pt idx="1">
                <c:v>ALBERTO FERREIRA DE SOUZA</c:v>
              </c:pt>
              <c:pt idx="2">
                <c:v>RONDON BASSIL DOWER FILHO</c:v>
              </c:pt>
              <c:pt idx="3">
                <c:v>JUVENAL PEREIRA DA SILVA</c:v>
              </c:pt>
              <c:pt idx="4">
                <c:v>GILBERTO GIRALDELLI</c:v>
              </c:pt>
              <c:pt idx="5">
                <c:v>MARCOS MACHADO</c:v>
              </c:pt>
              <c:pt idx="6">
                <c:v>PEDRO SAKAMOTO</c:v>
              </c:pt>
              <c:pt idx="7">
                <c:v>PAULO DA CUNHA</c:v>
              </c:pt>
              <c:pt idx="8">
                <c:v>LUIZ FERREIRA DA SILVA</c:v>
              </c:pt>
            </c:strLit>
          </c:cat>
          <c:val>
            <c:numLit>
              <c:formatCode>#,##0</c:formatCode>
              <c:ptCount val="9"/>
              <c:pt idx="0">
                <c:v>57</c:v>
              </c:pt>
              <c:pt idx="1">
                <c:v>60</c:v>
              </c:pt>
              <c:pt idx="2">
                <c:v>60</c:v>
              </c:pt>
              <c:pt idx="3">
                <c:v>72</c:v>
              </c:pt>
              <c:pt idx="4">
                <c:v>72</c:v>
              </c:pt>
              <c:pt idx="5">
                <c:v>64</c:v>
              </c:pt>
              <c:pt idx="6">
                <c:v>77</c:v>
              </c:pt>
              <c:pt idx="7">
                <c:v>69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083-458A-A686-55027C8EFF10}"/>
            </c:ext>
          </c:extLst>
        </c:ser>
        <c:ser>
          <c:idx val="2"/>
          <c:order val="2"/>
          <c:tx>
            <c:v>Dec2 - Decisões no 2º Grau (Julgados)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ORLANDO DE ALMEIDA PERRI</c:v>
              </c:pt>
              <c:pt idx="1">
                <c:v>ALBERTO FERREIRA DE SOUZA</c:v>
              </c:pt>
              <c:pt idx="2">
                <c:v>RONDON BASSIL DOWER FILHO</c:v>
              </c:pt>
              <c:pt idx="3">
                <c:v>JUVENAL PEREIRA DA SILVA</c:v>
              </c:pt>
              <c:pt idx="4">
                <c:v>GILBERTO GIRALDELLI</c:v>
              </c:pt>
              <c:pt idx="5">
                <c:v>MARCOS MACHADO</c:v>
              </c:pt>
              <c:pt idx="6">
                <c:v>PEDRO SAKAMOTO</c:v>
              </c:pt>
              <c:pt idx="7">
                <c:v>PAULO DA CUNHA</c:v>
              </c:pt>
              <c:pt idx="8">
                <c:v>LUIZ FERREIRA DA SILVA</c:v>
              </c:pt>
            </c:strLit>
          </c:cat>
          <c:val>
            <c:numLit>
              <c:formatCode>#,##0</c:formatCode>
              <c:ptCount val="9"/>
              <c:pt idx="0">
                <c:v>11</c:v>
              </c:pt>
              <c:pt idx="1">
                <c:v>13</c:v>
              </c:pt>
              <c:pt idx="2">
                <c:v>26</c:v>
              </c:pt>
              <c:pt idx="3">
                <c:v>44</c:v>
              </c:pt>
              <c:pt idx="4">
                <c:v>59</c:v>
              </c:pt>
              <c:pt idx="5">
                <c:v>61</c:v>
              </c:pt>
              <c:pt idx="6">
                <c:v>86</c:v>
              </c:pt>
              <c:pt idx="7">
                <c:v>80</c:v>
              </c:pt>
              <c:pt idx="8">
                <c:v>69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083-458A-A686-55027C8EFF10}"/>
            </c:ext>
          </c:extLst>
        </c:ser>
        <c:ser>
          <c:idx val="3"/>
          <c:order val="3"/>
          <c:tx>
            <c:v>Tbaix2 - Total de Baixados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ORLANDO DE ALMEIDA PERRI</c:v>
              </c:pt>
              <c:pt idx="1">
                <c:v>ALBERTO FERREIRA DE SOUZA</c:v>
              </c:pt>
              <c:pt idx="2">
                <c:v>RONDON BASSIL DOWER FILHO</c:v>
              </c:pt>
              <c:pt idx="3">
                <c:v>JUVENAL PEREIRA DA SILVA</c:v>
              </c:pt>
              <c:pt idx="4">
                <c:v>GILBERTO GIRALDELLI</c:v>
              </c:pt>
              <c:pt idx="5">
                <c:v>MARCOS MACHADO</c:v>
              </c:pt>
              <c:pt idx="6">
                <c:v>PEDRO SAKAMOTO</c:v>
              </c:pt>
              <c:pt idx="7">
                <c:v>PAULO DA CUNHA</c:v>
              </c:pt>
              <c:pt idx="8">
                <c:v>LUIZ FERREIRA DA SILVA</c:v>
              </c:pt>
            </c:strLit>
          </c:cat>
          <c:val>
            <c:numLit>
              <c:formatCode>#,##0</c:formatCode>
              <c:ptCount val="9"/>
              <c:pt idx="0">
                <c:v>39</c:v>
              </c:pt>
              <c:pt idx="1">
                <c:v>58</c:v>
              </c:pt>
              <c:pt idx="2">
                <c:v>58</c:v>
              </c:pt>
              <c:pt idx="3">
                <c:v>36</c:v>
              </c:pt>
              <c:pt idx="4">
                <c:v>54</c:v>
              </c:pt>
              <c:pt idx="5">
                <c:v>28</c:v>
              </c:pt>
              <c:pt idx="6">
                <c:v>34</c:v>
              </c:pt>
              <c:pt idx="7">
                <c:v>24</c:v>
              </c:pt>
              <c:pt idx="8">
                <c:v>34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083-458A-A686-55027C8EF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5190656"/>
        <c:axId val="675185952"/>
      </c:barChart>
      <c:catAx>
        <c:axId val="6751906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5185952"/>
        <c:crosses val="autoZero"/>
        <c:auto val="1"/>
        <c:lblAlgn val="ctr"/>
        <c:lblOffset val="100"/>
        <c:noMultiLvlLbl val="0"/>
        <c:extLst xmlns:c16r2="http://schemas.microsoft.com/office/drawing/2015/06/chart"/>
      </c:catAx>
      <c:valAx>
        <c:axId val="675185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5190656"/>
        <c:crosses val="autoZero"/>
        <c:crossBetween val="between"/>
        <c:extLst xmlns:c16r2="http://schemas.microsoft.com/office/drawing/2015/06/char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baseline="0">
                <a:effectLst/>
              </a:rPr>
              <a:t>DEMONSTRATIVO ANUAL DO ESTOQUE PROCESSUAL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baseline="0">
                <a:effectLst/>
              </a:rPr>
              <a:t>POR ÓRGÃO JULGADOR COLEGIADO - CÂMARAS CRIMINAIS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baseline="0">
                <a:effectLst/>
              </a:rPr>
              <a:t>JANEIRO/2019</a:t>
            </a:r>
            <a:endParaRPr lang="pt-BR" sz="1400">
              <a:effectLst/>
            </a:endParaRPr>
          </a:p>
          <a:p>
            <a:pPr>
              <a:defRPr/>
            </a:pPr>
            <a:endParaRPr lang="pt-B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Estoque em Tramitação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LUIZ FERREIRA DA SILVA</c:v>
              </c:pt>
              <c:pt idx="1">
                <c:v>PAULO DA CUNHA</c:v>
              </c:pt>
              <c:pt idx="2">
                <c:v>ORLANDO DE ALMEIDA PERRI</c:v>
              </c:pt>
              <c:pt idx="3">
                <c:v>MARCOS MACHADO</c:v>
              </c:pt>
              <c:pt idx="4">
                <c:v>GILBERTO GIRALDELLI</c:v>
              </c:pt>
              <c:pt idx="5">
                <c:v>PEDRO SAKAMOTO</c:v>
              </c:pt>
              <c:pt idx="6">
                <c:v>JUVENAL PEREIRA DA SILVA</c:v>
              </c:pt>
              <c:pt idx="7">
                <c:v>RONDON BASSIL DOWER FILHO</c:v>
              </c:pt>
              <c:pt idx="8">
                <c:v>ALBERTO FERREIRA DE SOUZA</c:v>
              </c:pt>
            </c:strLit>
          </c:cat>
          <c:val>
            <c:numLit>
              <c:formatCode>#,##0</c:formatCode>
              <c:ptCount val="9"/>
              <c:pt idx="0">
                <c:v>287</c:v>
              </c:pt>
              <c:pt idx="1">
                <c:v>385</c:v>
              </c:pt>
              <c:pt idx="2">
                <c:v>409</c:v>
              </c:pt>
              <c:pt idx="3">
                <c:v>468</c:v>
              </c:pt>
              <c:pt idx="4">
                <c:v>477</c:v>
              </c:pt>
              <c:pt idx="5">
                <c:v>505</c:v>
              </c:pt>
              <c:pt idx="6">
                <c:v>576</c:v>
              </c:pt>
              <c:pt idx="7">
                <c:v>576</c:v>
              </c:pt>
              <c:pt idx="8">
                <c:v>684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027-42F4-949F-E318DE9E2C69}"/>
            </c:ext>
          </c:extLst>
        </c:ser>
        <c:ser>
          <c:idx val="1"/>
          <c:order val="1"/>
          <c:tx>
            <c:v>Estoque em Tramitação - Concluso ao Relator</c:v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LUIZ FERREIRA DA SILVA</c:v>
              </c:pt>
              <c:pt idx="1">
                <c:v>PAULO DA CUNHA</c:v>
              </c:pt>
              <c:pt idx="2">
                <c:v>ORLANDO DE ALMEIDA PERRI</c:v>
              </c:pt>
              <c:pt idx="3">
                <c:v>MARCOS MACHADO</c:v>
              </c:pt>
              <c:pt idx="4">
                <c:v>GILBERTO GIRALDELLI</c:v>
              </c:pt>
              <c:pt idx="5">
                <c:v>PEDRO SAKAMOTO</c:v>
              </c:pt>
              <c:pt idx="6">
                <c:v>JUVENAL PEREIRA DA SILVA</c:v>
              </c:pt>
              <c:pt idx="7">
                <c:v>RONDON BASSIL DOWER FILHO</c:v>
              </c:pt>
              <c:pt idx="8">
                <c:v>ALBERTO FERREIRA DE SOUZA</c:v>
              </c:pt>
            </c:strLit>
          </c:cat>
          <c:val>
            <c:numLit>
              <c:formatCode>#,##0</c:formatCode>
              <c:ptCount val="9"/>
              <c:pt idx="0">
                <c:v>38</c:v>
              </c:pt>
              <c:pt idx="1">
                <c:v>58</c:v>
              </c:pt>
              <c:pt idx="2">
                <c:v>120</c:v>
              </c:pt>
              <c:pt idx="3">
                <c:v>128</c:v>
              </c:pt>
              <c:pt idx="4">
                <c:v>119</c:v>
              </c:pt>
              <c:pt idx="5">
                <c:v>175</c:v>
              </c:pt>
              <c:pt idx="6">
                <c:v>168</c:v>
              </c:pt>
              <c:pt idx="7">
                <c:v>258</c:v>
              </c:pt>
              <c:pt idx="8">
                <c:v>261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027-42F4-949F-E318DE9E2C69}"/>
            </c:ext>
          </c:extLst>
        </c:ser>
        <c:ser>
          <c:idx val="2"/>
          <c:order val="2"/>
          <c:tx>
            <c:v>SuS2 - Sobrestados ou Remetidos aos Tribunais Superiores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9"/>
              <c:pt idx="0">
                <c:v>LUIZ FERREIRA DA SILVA</c:v>
              </c:pt>
              <c:pt idx="1">
                <c:v>PAULO DA CUNHA</c:v>
              </c:pt>
              <c:pt idx="2">
                <c:v>ORLANDO DE ALMEIDA PERRI</c:v>
              </c:pt>
              <c:pt idx="3">
                <c:v>MARCOS MACHADO</c:v>
              </c:pt>
              <c:pt idx="4">
                <c:v>GILBERTO GIRALDELLI</c:v>
              </c:pt>
              <c:pt idx="5">
                <c:v>PEDRO SAKAMOTO</c:v>
              </c:pt>
              <c:pt idx="6">
                <c:v>JUVENAL PEREIRA DA SILVA</c:v>
              </c:pt>
              <c:pt idx="7">
                <c:v>RONDON BASSIL DOWER FILHO</c:v>
              </c:pt>
              <c:pt idx="8">
                <c:v>ALBERTO FERREIRA DE SOUZA</c:v>
              </c:pt>
            </c:strLit>
          </c:cat>
          <c:val>
            <c:numLit>
              <c:formatCode>#,##0</c:formatCode>
              <c:ptCount val="9"/>
              <c:pt idx="1">
                <c:v>1</c:v>
              </c:pt>
              <c:pt idx="2">
                <c:v>1</c:v>
              </c:pt>
              <c:pt idx="6">
                <c:v>1</c:v>
              </c:pt>
              <c:pt idx="7">
                <c:v>1</c:v>
              </c:pt>
              <c:pt idx="8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027-42F4-949F-E318DE9E2C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5191832"/>
        <c:axId val="675162040"/>
      </c:barChart>
      <c:catAx>
        <c:axId val="675191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5162040"/>
        <c:crosses val="autoZero"/>
        <c:auto val="1"/>
        <c:lblAlgn val="ctr"/>
        <c:lblOffset val="100"/>
        <c:noMultiLvlLbl val="0"/>
        <c:extLst xmlns:c16r2="http://schemas.microsoft.com/office/drawing/2015/06/chart"/>
      </c:catAx>
      <c:valAx>
        <c:axId val="675162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5191832"/>
        <c:crosses val="autoZero"/>
        <c:crossBetween val="between"/>
        <c:extLst xmlns:c16r2="http://schemas.microsoft.com/office/drawing/2015/06/char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baseline="0">
                <a:effectLst/>
              </a:rPr>
              <a:t>DEMONSTRATIVO MENSAL DE PROCESSOS DISTRIBUÍDOS , JULGADOS E BAIXADOS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baseline="0">
                <a:effectLst/>
              </a:rPr>
              <a:t>POR JULGADOR - CÂMARAS  DE DIREITO PÚBLICO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baseline="0">
                <a:effectLst/>
              </a:rPr>
              <a:t>JANEIRO/2019</a:t>
            </a:r>
            <a:endParaRPr lang="pt-BR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rgbClr val="C0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2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Índice de produtividade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JOSÉ ZUQUIM NOGUEIRA</c:v>
              </c:pt>
              <c:pt idx="1">
                <c:v>HELENA MARIA BEZERRA RAMOS</c:v>
              </c:pt>
              <c:pt idx="2">
                <c:v>ANTÔNIA SIQUEIRA GONÇALVES</c:v>
              </c:pt>
              <c:pt idx="3">
                <c:v>LUIZ CARLOS DA COSTA</c:v>
              </c:pt>
              <c:pt idx="4">
                <c:v>MARIA EROTIDES KNEIP BARANJAK</c:v>
              </c:pt>
              <c:pt idx="5">
                <c:v>MÁRCIO VIDAL</c:v>
              </c:pt>
            </c:strLit>
          </c:cat>
          <c:val>
            <c:numLit>
              <c:formatCode>#,##0.00%;\-#,##0.00%;#,##0.00%</c:formatCode>
              <c:ptCount val="6"/>
              <c:pt idx="0">
                <c:v>7.7821011673151752E-3</c:v>
              </c:pt>
              <c:pt idx="1">
                <c:v>0.11020408163265306</c:v>
              </c:pt>
              <c:pt idx="2">
                <c:v>0.17216117216117216</c:v>
              </c:pt>
              <c:pt idx="3">
                <c:v>0.28512396694214875</c:v>
              </c:pt>
              <c:pt idx="4">
                <c:v>0.37391304347826088</c:v>
              </c:pt>
              <c:pt idx="5">
                <c:v>0.46570397111913359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15-4C47-B27B-6F1E6DE35276}"/>
            </c:ext>
          </c:extLst>
        </c:ser>
        <c:ser>
          <c:idx val="1"/>
          <c:order val="1"/>
          <c:tx>
            <c:v>Cn2 - Casos Novos no 2º Grau</c:v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JOSÉ ZUQUIM NOGUEIRA</c:v>
              </c:pt>
              <c:pt idx="1">
                <c:v>HELENA MARIA BEZERRA RAMOS</c:v>
              </c:pt>
              <c:pt idx="2">
                <c:v>ANTÔNIA SIQUEIRA GONÇALVES</c:v>
              </c:pt>
              <c:pt idx="3">
                <c:v>LUIZ CARLOS DA COSTA</c:v>
              </c:pt>
              <c:pt idx="4">
                <c:v>MARIA EROTIDES KNEIP BARANJAK</c:v>
              </c:pt>
              <c:pt idx="5">
                <c:v>MÁRCIO VIDAL</c:v>
              </c:pt>
            </c:strLit>
          </c:cat>
          <c:val>
            <c:numLit>
              <c:formatCode>#,##0</c:formatCode>
              <c:ptCount val="6"/>
              <c:pt idx="0">
                <c:v>257</c:v>
              </c:pt>
              <c:pt idx="1">
                <c:v>245</c:v>
              </c:pt>
              <c:pt idx="2">
                <c:v>273</c:v>
              </c:pt>
              <c:pt idx="3">
                <c:v>242</c:v>
              </c:pt>
              <c:pt idx="4">
                <c:v>230</c:v>
              </c:pt>
              <c:pt idx="5">
                <c:v>277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D15-4C47-B27B-6F1E6DE35276}"/>
            </c:ext>
          </c:extLst>
        </c:ser>
        <c:ser>
          <c:idx val="2"/>
          <c:order val="2"/>
          <c:tx>
            <c:v>Dec2 - Decisões no 2º Grau (Julgados)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JOSÉ ZUQUIM NOGUEIRA</c:v>
              </c:pt>
              <c:pt idx="1">
                <c:v>HELENA MARIA BEZERRA RAMOS</c:v>
              </c:pt>
              <c:pt idx="2">
                <c:v>ANTÔNIA SIQUEIRA GONÇALVES</c:v>
              </c:pt>
              <c:pt idx="3">
                <c:v>LUIZ CARLOS DA COSTA</c:v>
              </c:pt>
              <c:pt idx="4">
                <c:v>MARIA EROTIDES KNEIP BARANJAK</c:v>
              </c:pt>
              <c:pt idx="5">
                <c:v>MÁRCIO VIDAL</c:v>
              </c:pt>
            </c:strLit>
          </c:cat>
          <c:val>
            <c:numLit>
              <c:formatCode>#,##0</c:formatCode>
              <c:ptCount val="6"/>
              <c:pt idx="0">
                <c:v>2</c:v>
              </c:pt>
              <c:pt idx="1">
                <c:v>27</c:v>
              </c:pt>
              <c:pt idx="2">
                <c:v>47</c:v>
              </c:pt>
              <c:pt idx="3">
                <c:v>69</c:v>
              </c:pt>
              <c:pt idx="4">
                <c:v>86</c:v>
              </c:pt>
              <c:pt idx="5">
                <c:v>129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D15-4C47-B27B-6F1E6DE35276}"/>
            </c:ext>
          </c:extLst>
        </c:ser>
        <c:ser>
          <c:idx val="3"/>
          <c:order val="3"/>
          <c:tx>
            <c:v>Tbaix2 - Total de Baixados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JOSÉ ZUQUIM NOGUEIRA</c:v>
              </c:pt>
              <c:pt idx="1">
                <c:v>HELENA MARIA BEZERRA RAMOS</c:v>
              </c:pt>
              <c:pt idx="2">
                <c:v>ANTÔNIA SIQUEIRA GONÇALVES</c:v>
              </c:pt>
              <c:pt idx="3">
                <c:v>LUIZ CARLOS DA COSTA</c:v>
              </c:pt>
              <c:pt idx="4">
                <c:v>MARIA EROTIDES KNEIP BARANJAK</c:v>
              </c:pt>
              <c:pt idx="5">
                <c:v>MÁRCIO VIDAL</c:v>
              </c:pt>
            </c:strLit>
          </c:cat>
          <c:val>
            <c:numLit>
              <c:formatCode>#,##0</c:formatCode>
              <c:ptCount val="6"/>
              <c:pt idx="0">
                <c:v>65</c:v>
              </c:pt>
              <c:pt idx="1">
                <c:v>48</c:v>
              </c:pt>
              <c:pt idx="2">
                <c:v>99</c:v>
              </c:pt>
              <c:pt idx="3">
                <c:v>53</c:v>
              </c:pt>
              <c:pt idx="4">
                <c:v>39</c:v>
              </c:pt>
              <c:pt idx="5">
                <c:v>38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D15-4C47-B27B-6F1E6DE352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0195256"/>
        <c:axId val="670184672"/>
      </c:barChart>
      <c:catAx>
        <c:axId val="6701952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0184672"/>
        <c:crosses val="autoZero"/>
        <c:auto val="1"/>
        <c:lblAlgn val="ctr"/>
        <c:lblOffset val="100"/>
        <c:noMultiLvlLbl val="0"/>
        <c:extLst xmlns:c16r2="http://schemas.microsoft.com/office/drawing/2015/06/chart"/>
      </c:catAx>
      <c:valAx>
        <c:axId val="67018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0195256"/>
        <c:crosses val="autoZero"/>
        <c:crossBetween val="between"/>
        <c:extLst xmlns:c16r2="http://schemas.microsoft.com/office/drawing/2015/06/char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baseline="0">
                <a:effectLst/>
              </a:rPr>
              <a:t>DEMONSTRATIVO ANUAL DO ESTOQUE PROCESSUAL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baseline="0">
                <a:effectLst/>
              </a:rPr>
              <a:t>POR ÓRGÃO JULGADOR COLEGIADO - CÂMARAS DE DIREITO PÚBLICO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baseline="0">
                <a:effectLst/>
              </a:rPr>
              <a:t>JANEIRO/2019</a:t>
            </a:r>
            <a:endParaRPr lang="pt-BR" sz="1400">
              <a:effectLst/>
            </a:endParaRPr>
          </a:p>
          <a:p>
            <a:pPr>
              <a:defRPr/>
            </a:pPr>
            <a:endParaRPr lang="pt-B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Estoque em Tramitação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MARIA EROTIDES KNEIP BARANJAK</c:v>
              </c:pt>
              <c:pt idx="1">
                <c:v>MÁRCIO VIDAL</c:v>
              </c:pt>
              <c:pt idx="2">
                <c:v>ANTÔNIA SIQUEIRA GONÇALVES</c:v>
              </c:pt>
              <c:pt idx="3">
                <c:v>HELENA MARIA BEZERRA RAMOS</c:v>
              </c:pt>
              <c:pt idx="4">
                <c:v>JOSÉ ZUQUIM NOGUEIRA</c:v>
              </c:pt>
              <c:pt idx="5">
                <c:v>LUIZ CARLOS DA COSTA</c:v>
              </c:pt>
            </c:strLit>
          </c:cat>
          <c:val>
            <c:numLit>
              <c:formatCode>#,##0</c:formatCode>
              <c:ptCount val="6"/>
              <c:pt idx="0">
                <c:v>3932</c:v>
              </c:pt>
              <c:pt idx="1">
                <c:v>4234</c:v>
              </c:pt>
              <c:pt idx="2">
                <c:v>4267</c:v>
              </c:pt>
              <c:pt idx="3">
                <c:v>4552</c:v>
              </c:pt>
              <c:pt idx="4">
                <c:v>5202</c:v>
              </c:pt>
              <c:pt idx="5">
                <c:v>5362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DD4-4FE6-8D11-66E74147EE3B}"/>
            </c:ext>
          </c:extLst>
        </c:ser>
        <c:ser>
          <c:idx val="1"/>
          <c:order val="1"/>
          <c:tx>
            <c:v>Estoque em Tramitação - Concluso ao Relator</c:v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MARIA EROTIDES KNEIP BARANJAK</c:v>
              </c:pt>
              <c:pt idx="1">
                <c:v>MÁRCIO VIDAL</c:v>
              </c:pt>
              <c:pt idx="2">
                <c:v>ANTÔNIA SIQUEIRA GONÇALVES</c:v>
              </c:pt>
              <c:pt idx="3">
                <c:v>HELENA MARIA BEZERRA RAMOS</c:v>
              </c:pt>
              <c:pt idx="4">
                <c:v>JOSÉ ZUQUIM NOGUEIRA</c:v>
              </c:pt>
              <c:pt idx="5">
                <c:v>LUIZ CARLOS DA COSTA</c:v>
              </c:pt>
            </c:strLit>
          </c:cat>
          <c:val>
            <c:numLit>
              <c:formatCode>#,##0</c:formatCode>
              <c:ptCount val="6"/>
              <c:pt idx="0">
                <c:v>2891</c:v>
              </c:pt>
              <c:pt idx="1">
                <c:v>2982</c:v>
              </c:pt>
              <c:pt idx="2">
                <c:v>3071</c:v>
              </c:pt>
              <c:pt idx="3">
                <c:v>2897</c:v>
              </c:pt>
              <c:pt idx="4">
                <c:v>4083</c:v>
              </c:pt>
              <c:pt idx="5">
                <c:v>4167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DD4-4FE6-8D11-66E74147EE3B}"/>
            </c:ext>
          </c:extLst>
        </c:ser>
        <c:ser>
          <c:idx val="2"/>
          <c:order val="2"/>
          <c:tx>
            <c:v>SuS2 - Sobrestados ou Remetidos aos Tribunais Superiores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6"/>
              <c:pt idx="0">
                <c:v>MARIA EROTIDES KNEIP BARANJAK</c:v>
              </c:pt>
              <c:pt idx="1">
                <c:v>MÁRCIO VIDAL</c:v>
              </c:pt>
              <c:pt idx="2">
                <c:v>ANTÔNIA SIQUEIRA GONÇALVES</c:v>
              </c:pt>
              <c:pt idx="3">
                <c:v>HELENA MARIA BEZERRA RAMOS</c:v>
              </c:pt>
              <c:pt idx="4">
                <c:v>JOSÉ ZUQUIM NOGUEIRA</c:v>
              </c:pt>
              <c:pt idx="5">
                <c:v>LUIZ CARLOS DA COSTA</c:v>
              </c:pt>
            </c:strLit>
          </c:cat>
          <c:val>
            <c:numLit>
              <c:formatCode>#,##0</c:formatCode>
              <c:ptCount val="6"/>
              <c:pt idx="0">
                <c:v>125</c:v>
              </c:pt>
              <c:pt idx="1">
                <c:v>325</c:v>
              </c:pt>
              <c:pt idx="2">
                <c:v>315</c:v>
              </c:pt>
              <c:pt idx="3">
                <c:v>389</c:v>
              </c:pt>
              <c:pt idx="4">
                <c:v>420</c:v>
              </c:pt>
              <c:pt idx="5">
                <c:v>391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DD4-4FE6-8D11-66E74147EE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554496"/>
        <c:axId val="162557632"/>
      </c:barChart>
      <c:catAx>
        <c:axId val="162554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2557632"/>
        <c:crosses val="autoZero"/>
        <c:auto val="1"/>
        <c:lblAlgn val="ctr"/>
        <c:lblOffset val="100"/>
        <c:noMultiLvlLbl val="0"/>
        <c:extLst xmlns:c16r2="http://schemas.microsoft.com/office/drawing/2015/06/chart"/>
      </c:catAx>
      <c:valAx>
        <c:axId val="162557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2554496"/>
        <c:crosses val="autoZero"/>
        <c:crossBetween val="between"/>
        <c:extLst xmlns:c16r2="http://schemas.microsoft.com/office/drawing/2015/06/char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9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baseline="0">
                <a:effectLst/>
              </a:rPr>
              <a:t>DEMONSTRATIVO ANUAL DE PROCESSOS DISTRIBUÍDOS , JULGADOS E BAIXADOS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baseline="0">
                <a:effectLst/>
              </a:rPr>
              <a:t>POR JULGADOR - CÂMARAS DE DIREITO PRIVADO</a:t>
            </a:r>
          </a:p>
          <a:p>
            <a:pPr>
              <a:defRPr/>
            </a:pPr>
            <a:r>
              <a:rPr lang="pt-BR" sz="1400" b="1" i="0" baseline="0">
                <a:effectLst/>
              </a:rPr>
              <a:t>JANEIRO/2019</a:t>
            </a:r>
            <a:endParaRPr lang="pt-BR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6"/>
          </a:solidFill>
          <a:ln w="19050" cap="flat" cmpd="sng" algn="ctr">
            <a:solidFill>
              <a:schemeClr val="lt1"/>
            </a:solidFill>
            <a:prstDash val="solid"/>
            <a:miter lim="800000"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rgbClr val="C0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2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chemeClr val="accent3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Índice de produtividade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SERLY MARCONDES ALVES</c:v>
              </c:pt>
              <c:pt idx="1">
                <c:v>CLEUCI TEREZINHA CHAGAS PEREIRA DA SILVA</c:v>
              </c:pt>
              <c:pt idx="2">
                <c:v>DIRCEU DOS SANTOS</c:v>
              </c:pt>
              <c:pt idx="3">
                <c:v>NILZA MARIA PÔSSAS DE CARVALHO</c:v>
              </c:pt>
              <c:pt idx="4">
                <c:v>CLARICE CLAUDINO DA SILVA</c:v>
              </c:pt>
              <c:pt idx="5">
                <c:v>GUIOMAR TEODORO BORGES</c:v>
              </c:pt>
              <c:pt idx="6">
                <c:v>RUBENS DE OLIVEIRA SANTOS FILHO</c:v>
              </c:pt>
              <c:pt idx="7">
                <c:v>SEBASTIÃO DE MORAES FILHO</c:v>
              </c:pt>
              <c:pt idx="8">
                <c:v>SEBASTIÃO BARBOSA FARIAS</c:v>
              </c:pt>
              <c:pt idx="9">
                <c:v>JOÃO FERREIRA FILHO</c:v>
              </c:pt>
              <c:pt idx="10">
                <c:v>CARLOS ALBERTO ALVES DA ROCHA</c:v>
              </c:pt>
              <c:pt idx="11">
                <c:v>MARIA HELENA G PÓVOAS</c:v>
              </c:pt>
            </c:strLit>
          </c:cat>
          <c:val>
            <c:numLit>
              <c:formatCode>#,##0.00%;\-#,##0.00%;#,##0.00%</c:formatCode>
              <c:ptCount val="12"/>
              <c:pt idx="0">
                <c:v>2.8571428571428571E-2</c:v>
              </c:pt>
              <c:pt idx="1">
                <c:v>0.24242424242424243</c:v>
              </c:pt>
              <c:pt idx="2">
                <c:v>0.66666666666666663</c:v>
              </c:pt>
              <c:pt idx="3">
                <c:v>0.68888888888888888</c:v>
              </c:pt>
              <c:pt idx="4">
                <c:v>1.1194029850746268</c:v>
              </c:pt>
              <c:pt idx="5">
                <c:v>1.1666666666666667</c:v>
              </c:pt>
              <c:pt idx="6">
                <c:v>1.4594594594594594</c:v>
              </c:pt>
              <c:pt idx="7">
                <c:v>1.6794871794871795</c:v>
              </c:pt>
              <c:pt idx="8">
                <c:v>1.7361111111111112</c:v>
              </c:pt>
              <c:pt idx="9">
                <c:v>2.2876712328767121</c:v>
              </c:pt>
              <c:pt idx="10">
                <c:v>104</c:v>
              </c:pt>
              <c:pt idx="11">
                <c:v>#N/A</c:v>
              </c:pt>
            </c:numLit>
          </c:val>
        </c:ser>
        <c:ser>
          <c:idx val="1"/>
          <c:order val="1"/>
          <c:tx>
            <c:v>Cn2 - Casos Novos no 2º Grau</c:v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SERLY MARCONDES ALVES</c:v>
              </c:pt>
              <c:pt idx="1">
                <c:v>CLEUCI TEREZINHA CHAGAS PEREIRA DA SILVA</c:v>
              </c:pt>
              <c:pt idx="2">
                <c:v>DIRCEU DOS SANTOS</c:v>
              </c:pt>
              <c:pt idx="3">
                <c:v>NILZA MARIA PÔSSAS DE CARVALHO</c:v>
              </c:pt>
              <c:pt idx="4">
                <c:v>CLARICE CLAUDINO DA SILVA</c:v>
              </c:pt>
              <c:pt idx="5">
                <c:v>GUIOMAR TEODORO BORGES</c:v>
              </c:pt>
              <c:pt idx="6">
                <c:v>RUBENS DE OLIVEIRA SANTOS FILHO</c:v>
              </c:pt>
              <c:pt idx="7">
                <c:v>SEBASTIÃO DE MORAES FILHO</c:v>
              </c:pt>
              <c:pt idx="8">
                <c:v>SEBASTIÃO BARBOSA FARIAS</c:v>
              </c:pt>
              <c:pt idx="9">
                <c:v>JOÃO FERREIRA FILHO</c:v>
              </c:pt>
              <c:pt idx="10">
                <c:v>CARLOS ALBERTO ALVES DA ROCHA</c:v>
              </c:pt>
              <c:pt idx="11">
                <c:v>MARIA HELENA G PÓVOAS</c:v>
              </c:pt>
            </c:strLit>
          </c:cat>
          <c:val>
            <c:numLit>
              <c:formatCode>#,##0</c:formatCode>
              <c:ptCount val="12"/>
              <c:pt idx="0">
                <c:v>70</c:v>
              </c:pt>
              <c:pt idx="1">
                <c:v>33</c:v>
              </c:pt>
              <c:pt idx="2">
                <c:v>69</c:v>
              </c:pt>
              <c:pt idx="3">
                <c:v>90</c:v>
              </c:pt>
              <c:pt idx="4">
                <c:v>67</c:v>
              </c:pt>
              <c:pt idx="5">
                <c:v>90</c:v>
              </c:pt>
              <c:pt idx="6">
                <c:v>74</c:v>
              </c:pt>
              <c:pt idx="7">
                <c:v>78</c:v>
              </c:pt>
              <c:pt idx="8">
                <c:v>72</c:v>
              </c:pt>
              <c:pt idx="9">
                <c:v>73</c:v>
              </c:pt>
              <c:pt idx="10">
                <c:v>1</c:v>
              </c:pt>
            </c:numLit>
          </c:val>
        </c:ser>
        <c:ser>
          <c:idx val="2"/>
          <c:order val="2"/>
          <c:tx>
            <c:v>Dec2 - Decisões no 2º Grau (Julgados)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SERLY MARCONDES ALVES</c:v>
              </c:pt>
              <c:pt idx="1">
                <c:v>CLEUCI TEREZINHA CHAGAS PEREIRA DA SILVA</c:v>
              </c:pt>
              <c:pt idx="2">
                <c:v>DIRCEU DOS SANTOS</c:v>
              </c:pt>
              <c:pt idx="3">
                <c:v>NILZA MARIA PÔSSAS DE CARVALHO</c:v>
              </c:pt>
              <c:pt idx="4">
                <c:v>CLARICE CLAUDINO DA SILVA</c:v>
              </c:pt>
              <c:pt idx="5">
                <c:v>GUIOMAR TEODORO BORGES</c:v>
              </c:pt>
              <c:pt idx="6">
                <c:v>RUBENS DE OLIVEIRA SANTOS FILHO</c:v>
              </c:pt>
              <c:pt idx="7">
                <c:v>SEBASTIÃO DE MORAES FILHO</c:v>
              </c:pt>
              <c:pt idx="8">
                <c:v>SEBASTIÃO BARBOSA FARIAS</c:v>
              </c:pt>
              <c:pt idx="9">
                <c:v>JOÃO FERREIRA FILHO</c:v>
              </c:pt>
              <c:pt idx="10">
                <c:v>CARLOS ALBERTO ALVES DA ROCHA</c:v>
              </c:pt>
              <c:pt idx="11">
                <c:v>MARIA HELENA G PÓVOAS</c:v>
              </c:pt>
            </c:strLit>
          </c:cat>
          <c:val>
            <c:numLit>
              <c:formatCode>#,##0</c:formatCode>
              <c:ptCount val="12"/>
              <c:pt idx="0">
                <c:v>2</c:v>
              </c:pt>
              <c:pt idx="1">
                <c:v>8</c:v>
              </c:pt>
              <c:pt idx="2">
                <c:v>46</c:v>
              </c:pt>
              <c:pt idx="3">
                <c:v>62</c:v>
              </c:pt>
              <c:pt idx="4">
                <c:v>75</c:v>
              </c:pt>
              <c:pt idx="5">
                <c:v>105</c:v>
              </c:pt>
              <c:pt idx="6">
                <c:v>108</c:v>
              </c:pt>
              <c:pt idx="7">
                <c:v>131</c:v>
              </c:pt>
              <c:pt idx="8">
                <c:v>125</c:v>
              </c:pt>
              <c:pt idx="9">
                <c:v>167</c:v>
              </c:pt>
              <c:pt idx="10">
                <c:v>104</c:v>
              </c:pt>
              <c:pt idx="11">
                <c:v>29</c:v>
              </c:pt>
            </c:numLit>
          </c:val>
        </c:ser>
        <c:ser>
          <c:idx val="3"/>
          <c:order val="3"/>
          <c:tx>
            <c:v>Tbaix2 - Total de Baixados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SERLY MARCONDES ALVES</c:v>
              </c:pt>
              <c:pt idx="1">
                <c:v>CLEUCI TEREZINHA CHAGAS PEREIRA DA SILVA</c:v>
              </c:pt>
              <c:pt idx="2">
                <c:v>DIRCEU DOS SANTOS</c:v>
              </c:pt>
              <c:pt idx="3">
                <c:v>NILZA MARIA PÔSSAS DE CARVALHO</c:v>
              </c:pt>
              <c:pt idx="4">
                <c:v>CLARICE CLAUDINO DA SILVA</c:v>
              </c:pt>
              <c:pt idx="5">
                <c:v>GUIOMAR TEODORO BORGES</c:v>
              </c:pt>
              <c:pt idx="6">
                <c:v>RUBENS DE OLIVEIRA SANTOS FILHO</c:v>
              </c:pt>
              <c:pt idx="7">
                <c:v>SEBASTIÃO DE MORAES FILHO</c:v>
              </c:pt>
              <c:pt idx="8">
                <c:v>SEBASTIÃO BARBOSA FARIAS</c:v>
              </c:pt>
              <c:pt idx="9">
                <c:v>JOÃO FERREIRA FILHO</c:v>
              </c:pt>
              <c:pt idx="10">
                <c:v>CARLOS ALBERTO ALVES DA ROCHA</c:v>
              </c:pt>
              <c:pt idx="11">
                <c:v>MARIA HELENA G PÓVOAS</c:v>
              </c:pt>
            </c:strLit>
          </c:cat>
          <c:val>
            <c:numLit>
              <c:formatCode>#,##0</c:formatCode>
              <c:ptCount val="12"/>
              <c:pt idx="0">
                <c:v>39</c:v>
              </c:pt>
              <c:pt idx="1">
                <c:v>67</c:v>
              </c:pt>
              <c:pt idx="2">
                <c:v>74</c:v>
              </c:pt>
              <c:pt idx="3">
                <c:v>79</c:v>
              </c:pt>
              <c:pt idx="4">
                <c:v>57</c:v>
              </c:pt>
              <c:pt idx="5">
                <c:v>40</c:v>
              </c:pt>
              <c:pt idx="6">
                <c:v>31</c:v>
              </c:pt>
              <c:pt idx="7">
                <c:v>41</c:v>
              </c:pt>
              <c:pt idx="8">
                <c:v>24</c:v>
              </c:pt>
              <c:pt idx="9">
                <c:v>141</c:v>
              </c:pt>
              <c:pt idx="10">
                <c:v>18</c:v>
              </c:pt>
              <c:pt idx="11">
                <c:v>33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5704144"/>
        <c:axId val="695702576"/>
      </c:barChart>
      <c:catAx>
        <c:axId val="6957041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95702576"/>
        <c:crosses val="autoZero"/>
        <c:auto val="1"/>
        <c:lblAlgn val="ctr"/>
        <c:lblOffset val="100"/>
        <c:noMultiLvlLbl val="0"/>
        <c:extLst xmlns:c16r2="http://schemas.microsoft.com/office/drawing/2015/06/chart"/>
      </c:catAx>
      <c:valAx>
        <c:axId val="695702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%;\-#,##0.00%;#,##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95704144"/>
        <c:crosses val="autoZero"/>
        <c:crossBetween val="between"/>
        <c:extLst xmlns:c16r2="http://schemas.microsoft.com/office/drawing/2015/06/char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9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baseline="0">
                <a:effectLst/>
              </a:rPr>
              <a:t>DEMONSTRATIVO ANUAL DO ESTOQUE PROCESSUAL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baseline="0">
                <a:effectLst/>
              </a:rPr>
              <a:t>POR ÓRGÃO JULGADOR COLEGIADO - CÂMARAS DE DIREITO PRIVADO</a:t>
            </a:r>
            <a:endParaRPr lang="pt-BR" sz="1400">
              <a:effectLst/>
            </a:endParaRPr>
          </a:p>
          <a:p>
            <a:pPr>
              <a:defRPr/>
            </a:pPr>
            <a:r>
              <a:rPr lang="pt-BR" sz="1400" b="1" i="0" baseline="0">
                <a:effectLst/>
              </a:rPr>
              <a:t>JANEIRO/2019</a:t>
            </a:r>
            <a:endParaRPr lang="pt-BR" sz="1400">
              <a:effectLst/>
            </a:endParaRPr>
          </a:p>
          <a:p>
            <a:pPr>
              <a:defRPr/>
            </a:pPr>
            <a:endParaRPr lang="pt-B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Estoque em Tramitação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MARIA HELENA G PÓVOAS</c:v>
              </c:pt>
              <c:pt idx="1">
                <c:v>CLEUCI TEREZINHA CHAGAS PEREIRA DA SILVA</c:v>
              </c:pt>
              <c:pt idx="2">
                <c:v>CARLOS ALBERTO ALVES DA ROCHA</c:v>
              </c:pt>
              <c:pt idx="3">
                <c:v>RUBENS DE OLIVEIRA SANTOS FILHO</c:v>
              </c:pt>
              <c:pt idx="4">
                <c:v>SERLY MARCONDES ALVES</c:v>
              </c:pt>
              <c:pt idx="5">
                <c:v>CLARICE CLAUDINO DA SILVA</c:v>
              </c:pt>
              <c:pt idx="6">
                <c:v>SEBASTIÃO DE MORAES FILHO</c:v>
              </c:pt>
              <c:pt idx="7">
                <c:v>GUIOMAR TEODORO BORGES</c:v>
              </c:pt>
              <c:pt idx="8">
                <c:v>JOÃO FERREIRA FILHO</c:v>
              </c:pt>
              <c:pt idx="9">
                <c:v>DIRCEU DOS SANTOS</c:v>
              </c:pt>
              <c:pt idx="10">
                <c:v>NILZA MARIA PÔSSAS DE CARVALHO</c:v>
              </c:pt>
              <c:pt idx="11">
                <c:v>SEBASTIÃO BARBOSA FARIAS</c:v>
              </c:pt>
            </c:strLit>
          </c:cat>
          <c:val>
            <c:numLit>
              <c:formatCode>#,##0</c:formatCode>
              <c:ptCount val="12"/>
              <c:pt idx="0">
                <c:v>355</c:v>
              </c:pt>
              <c:pt idx="1">
                <c:v>359</c:v>
              </c:pt>
              <c:pt idx="2">
                <c:v>504</c:v>
              </c:pt>
              <c:pt idx="3">
                <c:v>553</c:v>
              </c:pt>
              <c:pt idx="4">
                <c:v>645</c:v>
              </c:pt>
              <c:pt idx="5">
                <c:v>688</c:v>
              </c:pt>
              <c:pt idx="6">
                <c:v>696</c:v>
              </c:pt>
              <c:pt idx="7">
                <c:v>711</c:v>
              </c:pt>
              <c:pt idx="8">
                <c:v>779</c:v>
              </c:pt>
              <c:pt idx="9">
                <c:v>821</c:v>
              </c:pt>
              <c:pt idx="10">
                <c:v>951</c:v>
              </c:pt>
              <c:pt idx="11">
                <c:v>1015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00-4B8D-9937-D83D3737CE27}"/>
            </c:ext>
          </c:extLst>
        </c:ser>
        <c:ser>
          <c:idx val="1"/>
          <c:order val="1"/>
          <c:tx>
            <c:v>Estoque em Tramitação - Concluso ao Relator</c:v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MARIA HELENA G PÓVOAS</c:v>
              </c:pt>
              <c:pt idx="1">
                <c:v>CLEUCI TEREZINHA CHAGAS PEREIRA DA SILVA</c:v>
              </c:pt>
              <c:pt idx="2">
                <c:v>CARLOS ALBERTO ALVES DA ROCHA</c:v>
              </c:pt>
              <c:pt idx="3">
                <c:v>RUBENS DE OLIVEIRA SANTOS FILHO</c:v>
              </c:pt>
              <c:pt idx="4">
                <c:v>SERLY MARCONDES ALVES</c:v>
              </c:pt>
              <c:pt idx="5">
                <c:v>CLARICE CLAUDINO DA SILVA</c:v>
              </c:pt>
              <c:pt idx="6">
                <c:v>SEBASTIÃO DE MORAES FILHO</c:v>
              </c:pt>
              <c:pt idx="7">
                <c:v>GUIOMAR TEODORO BORGES</c:v>
              </c:pt>
              <c:pt idx="8">
                <c:v>JOÃO FERREIRA FILHO</c:v>
              </c:pt>
              <c:pt idx="9">
                <c:v>DIRCEU DOS SANTOS</c:v>
              </c:pt>
              <c:pt idx="10">
                <c:v>NILZA MARIA PÔSSAS DE CARVALHO</c:v>
              </c:pt>
              <c:pt idx="11">
                <c:v>SEBASTIÃO BARBOSA FARIAS</c:v>
              </c:pt>
            </c:strLit>
          </c:cat>
          <c:val>
            <c:numLit>
              <c:formatCode>#,##0</c:formatCode>
              <c:ptCount val="12"/>
              <c:pt idx="0">
                <c:v>131</c:v>
              </c:pt>
              <c:pt idx="1">
                <c:v>71</c:v>
              </c:pt>
              <c:pt idx="2">
                <c:v>157</c:v>
              </c:pt>
              <c:pt idx="3">
                <c:v>147</c:v>
              </c:pt>
              <c:pt idx="4">
                <c:v>389</c:v>
              </c:pt>
              <c:pt idx="5">
                <c:v>118</c:v>
              </c:pt>
              <c:pt idx="6">
                <c:v>293</c:v>
              </c:pt>
              <c:pt idx="7">
                <c:v>268</c:v>
              </c:pt>
              <c:pt idx="8">
                <c:v>197</c:v>
              </c:pt>
              <c:pt idx="9">
                <c:v>444</c:v>
              </c:pt>
              <c:pt idx="10">
                <c:v>460</c:v>
              </c:pt>
              <c:pt idx="11">
                <c:v>510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C00-4B8D-9937-D83D3737CE27}"/>
            </c:ext>
          </c:extLst>
        </c:ser>
        <c:ser>
          <c:idx val="2"/>
          <c:order val="2"/>
          <c:tx>
            <c:v>SuS2 - Sobrestados ou Remetidos aos Tribunais Superiores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MARIA HELENA G PÓVOAS</c:v>
              </c:pt>
              <c:pt idx="1">
                <c:v>CLEUCI TEREZINHA CHAGAS PEREIRA DA SILVA</c:v>
              </c:pt>
              <c:pt idx="2">
                <c:v>CARLOS ALBERTO ALVES DA ROCHA</c:v>
              </c:pt>
              <c:pt idx="3">
                <c:v>RUBENS DE OLIVEIRA SANTOS FILHO</c:v>
              </c:pt>
              <c:pt idx="4">
                <c:v>SERLY MARCONDES ALVES</c:v>
              </c:pt>
              <c:pt idx="5">
                <c:v>CLARICE CLAUDINO DA SILVA</c:v>
              </c:pt>
              <c:pt idx="6">
                <c:v>SEBASTIÃO DE MORAES FILHO</c:v>
              </c:pt>
              <c:pt idx="7">
                <c:v>GUIOMAR TEODORO BORGES</c:v>
              </c:pt>
              <c:pt idx="8">
                <c:v>JOÃO FERREIRA FILHO</c:v>
              </c:pt>
              <c:pt idx="9">
                <c:v>DIRCEU DOS SANTOS</c:v>
              </c:pt>
              <c:pt idx="10">
                <c:v>NILZA MARIA PÔSSAS DE CARVALHO</c:v>
              </c:pt>
              <c:pt idx="11">
                <c:v>SEBASTIÃO BARBOSA FARIAS</c:v>
              </c:pt>
            </c:strLit>
          </c:cat>
          <c:val>
            <c:numLit>
              <c:formatCode>#,##0</c:formatCode>
              <c:ptCount val="12"/>
              <c:pt idx="0">
                <c:v>79</c:v>
              </c:pt>
              <c:pt idx="1">
                <c:v>75</c:v>
              </c:pt>
              <c:pt idx="2">
                <c:v>83</c:v>
              </c:pt>
              <c:pt idx="3">
                <c:v>99</c:v>
              </c:pt>
              <c:pt idx="4">
                <c:v>78</c:v>
              </c:pt>
              <c:pt idx="5">
                <c:v>86</c:v>
              </c:pt>
              <c:pt idx="6">
                <c:v>77</c:v>
              </c:pt>
              <c:pt idx="7">
                <c:v>103</c:v>
              </c:pt>
              <c:pt idx="8">
                <c:v>75</c:v>
              </c:pt>
              <c:pt idx="9">
                <c:v>81</c:v>
              </c:pt>
              <c:pt idx="10">
                <c:v>128</c:v>
              </c:pt>
              <c:pt idx="11">
                <c:v>74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C00-4B8D-9937-D83D3737CE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4898128"/>
        <c:axId val="664901264"/>
      </c:barChart>
      <c:catAx>
        <c:axId val="664898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4901264"/>
        <c:crosses val="autoZero"/>
        <c:auto val="1"/>
        <c:lblAlgn val="ctr"/>
        <c:lblOffset val="100"/>
        <c:noMultiLvlLbl val="0"/>
        <c:extLst xmlns:c16r2="http://schemas.microsoft.com/office/drawing/2015/06/chart"/>
      </c:catAx>
      <c:valAx>
        <c:axId val="66490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4898128"/>
        <c:crosses val="autoZero"/>
        <c:crossBetween val="between"/>
        <c:extLst xmlns:c16r2="http://schemas.microsoft.com/office/drawing/2015/06/char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9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/>
              <a:t>DEMONSTRATIVO ANUAL DE PROCESSOS DISTRIBUÍDOS, JULGADOS E BAIXADOS</a:t>
            </a:r>
          </a:p>
          <a:p>
            <a:pPr>
              <a:defRPr b="1"/>
            </a:pPr>
            <a:r>
              <a:rPr lang="pt-BR" sz="1400" b="1"/>
              <a:t>VICE-PRESIDÊNCIA</a:t>
            </a:r>
          </a:p>
          <a:p>
            <a:pPr>
              <a:defRPr b="1"/>
            </a:pPr>
            <a:r>
              <a:rPr lang="pt-BR" sz="1400" b="1"/>
              <a:t>JANEIRO/2019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solidFill>
                <a:schemeClr val="accent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ysClr val="window" lastClr="FFFFFF"/>
            </a:solidFill>
            <a:ln>
              <a:solidFill>
                <a:srgbClr val="5B9BD5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ysClr val="window" lastClr="FFFFFF"/>
            </a:solidFill>
            <a:ln>
              <a:solidFill>
                <a:srgbClr val="5B9BD5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ysClr val="window" lastClr="FFFFFF"/>
            </a:solidFill>
            <a:ln>
              <a:solidFill>
                <a:srgbClr val="5B9BD5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ysClr val="window" lastClr="FFFFFF"/>
            </a:solidFill>
            <a:ln>
              <a:solidFill>
                <a:srgbClr val="5B9BD5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ysClr val="window" lastClr="FFFFFF"/>
            </a:solidFill>
            <a:ln>
              <a:solidFill>
                <a:srgbClr val="5B9BD5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ysClr val="window" lastClr="FFFFFF"/>
            </a:solidFill>
            <a:ln>
              <a:solidFill>
                <a:srgbClr val="5B9BD5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Eletrônico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rgbClr val="5B9BD5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3"/>
              <c:pt idx="0">
                <c:v>Distribuídos</c:v>
              </c:pt>
              <c:pt idx="1">
                <c:v>Julgados</c:v>
              </c:pt>
              <c:pt idx="2">
                <c:v>Baixados</c:v>
              </c:pt>
            </c:strLit>
          </c:cat>
          <c:val>
            <c:numLit>
              <c:formatCode>#,##0</c:formatCode>
              <c:ptCount val="3"/>
              <c:pt idx="0">
                <c:v>105</c:v>
              </c:pt>
              <c:pt idx="1">
                <c:v>112</c:v>
              </c:pt>
              <c:pt idx="2">
                <c:v>119</c:v>
              </c:pt>
            </c:numLit>
          </c:val>
        </c:ser>
        <c:ser>
          <c:idx val="1"/>
          <c:order val="1"/>
          <c:tx>
            <c:v>Físico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rgbClr val="5B9BD5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3"/>
              <c:pt idx="0">
                <c:v>Distribuídos</c:v>
              </c:pt>
              <c:pt idx="1">
                <c:v>Julgados</c:v>
              </c:pt>
              <c:pt idx="2">
                <c:v>Baixados</c:v>
              </c:pt>
            </c:strLit>
          </c:cat>
          <c:val>
            <c:numLit>
              <c:formatCode>#,##0</c:formatCode>
              <c:ptCount val="3"/>
              <c:pt idx="0">
                <c:v>677</c:v>
              </c:pt>
              <c:pt idx="1">
                <c:v>318</c:v>
              </c:pt>
              <c:pt idx="2">
                <c:v>945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8892528"/>
        <c:axId val="668886648"/>
      </c:barChart>
      <c:catAx>
        <c:axId val="668892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8886648"/>
        <c:crosses val="autoZero"/>
        <c:auto val="1"/>
        <c:lblAlgn val="ctr"/>
        <c:lblOffset val="100"/>
        <c:noMultiLvlLbl val="0"/>
        <c:extLst/>
      </c:catAx>
      <c:valAx>
        <c:axId val="668886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8892528"/>
        <c:crosses val="autoZero"/>
        <c:crossBetween val="between"/>
        <c:extLst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9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2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5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>
        <c:manualLayout>
          <c:layoutTarget val="inner"/>
          <c:xMode val="edge"/>
          <c:yMode val="edge"/>
          <c:x val="2.9478195620985963E-2"/>
          <c:y val="8.4365119195908597E-2"/>
          <c:w val="0.73794554912745025"/>
          <c:h val="0.75474127949768388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  <c:extLst xmlns:c16r2="http://schemas.microsoft.com/office/drawing/2015/06/chart"/>
</c:chartSpace>
</file>

<file path=ppt/charts/chart9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9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2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solidFill>
              <a:schemeClr val="lt1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  <c:pivotFmt>
        <c:idx val="15"/>
        <c:spPr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</c:pivotFmt>
    </c:pivotFmts>
    <c:plotArea>
      <c:layout>
        <c:manualLayout>
          <c:layoutTarget val="inner"/>
          <c:xMode val="edge"/>
          <c:yMode val="edge"/>
          <c:x val="2.9478195620985963E-2"/>
          <c:y val="8.4365119195908597E-2"/>
          <c:w val="0.73794554912745025"/>
          <c:h val="0.75474127949768388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BE5D6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  <c:extLst xmlns:c16r2="http://schemas.microsoft.com/office/drawing/2015/06/chart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0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7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7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0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7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0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7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0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5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6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7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8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9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0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0.20723</cdr:x>
      <cdr:y>0.81779</cdr:y>
    </cdr:from>
    <cdr:to>
      <cdr:x>0.52903</cdr:x>
      <cdr:y>0.95987</cdr:y>
    </cdr:to>
    <cdr:sp macro="" textlink="">
      <cdr:nvSpPr>
        <cdr:cNvPr id="3" name="Retângulo 2"/>
        <cdr:cNvSpPr/>
      </cdr:nvSpPr>
      <cdr:spPr>
        <a:xfrm xmlns:a="http://schemas.openxmlformats.org/drawingml/2006/main">
          <a:off x="2526556" y="1782225"/>
          <a:ext cx="3923375" cy="30963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t-BR"/>
        </a:p>
      </cdr:txBody>
    </cdr:sp>
  </cdr:relSizeAnchor>
  <cdr:relSizeAnchor xmlns:cdr="http://schemas.openxmlformats.org/drawingml/2006/chartDrawing">
    <cdr:from>
      <cdr:x>0.21383</cdr:x>
      <cdr:y>0.86041</cdr:y>
    </cdr:from>
    <cdr:to>
      <cdr:x>0.22531</cdr:x>
      <cdr:y>0.91607</cdr:y>
    </cdr:to>
    <cdr:sp macro="" textlink="">
      <cdr:nvSpPr>
        <cdr:cNvPr id="4" name="Retângulo 3"/>
        <cdr:cNvSpPr/>
      </cdr:nvSpPr>
      <cdr:spPr>
        <a:xfrm xmlns:a="http://schemas.openxmlformats.org/drawingml/2006/main">
          <a:off x="2607046" y="1875118"/>
          <a:ext cx="139974" cy="12129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75000"/>
          </a:schemeClr>
        </a:solidFill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t-BR"/>
        </a:p>
      </cdr:txBody>
    </cdr:sp>
  </cdr:relSizeAnchor>
  <cdr:relSizeAnchor xmlns:cdr="http://schemas.openxmlformats.org/drawingml/2006/chartDrawing">
    <cdr:from>
      <cdr:x>0.22267</cdr:x>
      <cdr:y>0.8295</cdr:y>
    </cdr:from>
    <cdr:to>
      <cdr:x>0.34162</cdr:x>
      <cdr:y>0.95661</cdr:y>
    </cdr:to>
    <cdr:sp macro="" textlink="">
      <cdr:nvSpPr>
        <cdr:cNvPr id="5" name="CaixaDeTexto 6"/>
        <cdr:cNvSpPr txBox="1"/>
      </cdr:nvSpPr>
      <cdr:spPr>
        <a:xfrm xmlns:a="http://schemas.openxmlformats.org/drawingml/2006/main">
          <a:off x="2714824" y="1807737"/>
          <a:ext cx="1450187" cy="27701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200" b="1" dirty="0"/>
            <a:t>PROCESSOS FÍSICOS</a:t>
          </a:r>
        </a:p>
      </cdr:txBody>
    </cdr:sp>
  </cdr:relSizeAnchor>
  <cdr:relSizeAnchor xmlns:cdr="http://schemas.openxmlformats.org/drawingml/2006/chartDrawing">
    <cdr:from>
      <cdr:x>0.35707</cdr:x>
      <cdr:y>0.86471</cdr:y>
    </cdr:from>
    <cdr:to>
      <cdr:x>0.36855</cdr:x>
      <cdr:y>0.92037</cdr:y>
    </cdr:to>
    <cdr:sp macro="" textlink="">
      <cdr:nvSpPr>
        <cdr:cNvPr id="6" name="Retângulo 5"/>
        <cdr:cNvSpPr/>
      </cdr:nvSpPr>
      <cdr:spPr>
        <a:xfrm xmlns:a="http://schemas.openxmlformats.org/drawingml/2006/main">
          <a:off x="4353376" y="1884474"/>
          <a:ext cx="139973" cy="12129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style>
        <a:lnRef xmlns:a="http://schemas.openxmlformats.org/drawingml/2006/main" idx="0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3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t-BR"/>
        </a:p>
      </cdr:txBody>
    </cdr:sp>
  </cdr:relSizeAnchor>
  <cdr:relSizeAnchor xmlns:cdr="http://schemas.openxmlformats.org/drawingml/2006/chartDrawing">
    <cdr:from>
      <cdr:x>0.36837</cdr:x>
      <cdr:y>0.8311</cdr:y>
    </cdr:from>
    <cdr:to>
      <cdr:x>0.52007</cdr:x>
      <cdr:y>0.9582</cdr:y>
    </cdr:to>
    <cdr:sp macro="" textlink="">
      <cdr:nvSpPr>
        <cdr:cNvPr id="7" name="CaixaDeTexto 8"/>
        <cdr:cNvSpPr txBox="1"/>
      </cdr:nvSpPr>
      <cdr:spPr>
        <a:xfrm xmlns:a="http://schemas.openxmlformats.org/drawingml/2006/main">
          <a:off x="4491190" y="1811229"/>
          <a:ext cx="1849493" cy="2769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200" b="1" dirty="0"/>
            <a:t>PROCESSOS ELETRÔNICOS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0.20723</cdr:x>
      <cdr:y>0.81428</cdr:y>
    </cdr:from>
    <cdr:to>
      <cdr:x>0.52903</cdr:x>
      <cdr:y>0.95636</cdr:y>
    </cdr:to>
    <cdr:sp macro="" textlink="">
      <cdr:nvSpPr>
        <cdr:cNvPr id="3" name="Retângulo 2"/>
        <cdr:cNvSpPr/>
      </cdr:nvSpPr>
      <cdr:spPr>
        <a:xfrm xmlns:a="http://schemas.openxmlformats.org/drawingml/2006/main">
          <a:off x="2526557" y="1913160"/>
          <a:ext cx="3923375" cy="333817"/>
        </a:xfrm>
        <a:prstGeom xmlns:a="http://schemas.openxmlformats.org/drawingml/2006/main" prst="rect">
          <a:avLst/>
        </a:prstGeom>
        <a:solidFill xmlns:a="http://schemas.openxmlformats.org/drawingml/2006/main">
          <a:srgbClr val="FBE5D6"/>
        </a:solidFill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t-BR"/>
        </a:p>
      </cdr:txBody>
    </cdr:sp>
  </cdr:relSizeAnchor>
  <cdr:relSizeAnchor xmlns:cdr="http://schemas.openxmlformats.org/drawingml/2006/chartDrawing">
    <cdr:from>
      <cdr:x>0.22267</cdr:x>
      <cdr:y>0.8295</cdr:y>
    </cdr:from>
    <cdr:to>
      <cdr:x>0.34162</cdr:x>
      <cdr:y>0.95661</cdr:y>
    </cdr:to>
    <cdr:sp macro="" textlink="">
      <cdr:nvSpPr>
        <cdr:cNvPr id="5" name="CaixaDeTexto 6"/>
        <cdr:cNvSpPr txBox="1"/>
      </cdr:nvSpPr>
      <cdr:spPr>
        <a:xfrm xmlns:a="http://schemas.openxmlformats.org/drawingml/2006/main">
          <a:off x="2714824" y="1807737"/>
          <a:ext cx="1450187" cy="27701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200" b="1" dirty="0"/>
            <a:t>PROCESSOS FÍSICOS</a:t>
          </a:r>
        </a:p>
      </cdr:txBody>
    </cdr:sp>
  </cdr:relSizeAnchor>
  <cdr:relSizeAnchor xmlns:cdr="http://schemas.openxmlformats.org/drawingml/2006/chartDrawing">
    <cdr:from>
      <cdr:x>0.36837</cdr:x>
      <cdr:y>0.8311</cdr:y>
    </cdr:from>
    <cdr:to>
      <cdr:x>0.52903</cdr:x>
      <cdr:y>0.949</cdr:y>
    </cdr:to>
    <cdr:sp macro="" textlink="">
      <cdr:nvSpPr>
        <cdr:cNvPr id="7" name="CaixaDeTexto 8"/>
        <cdr:cNvSpPr txBox="1"/>
      </cdr:nvSpPr>
      <cdr:spPr>
        <a:xfrm xmlns:a="http://schemas.openxmlformats.org/drawingml/2006/main">
          <a:off x="4491166" y="1952669"/>
          <a:ext cx="1958765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200" b="1" dirty="0"/>
            <a:t>PROCESSOS ELETRÔNICOS</a:t>
          </a:r>
        </a:p>
      </cdr:txBody>
    </cdr:sp>
  </cdr:relSizeAnchor>
  <cdr:relSizeAnchor xmlns:cdr="http://schemas.openxmlformats.org/drawingml/2006/chartDrawing">
    <cdr:from>
      <cdr:x>0.21386</cdr:x>
      <cdr:y>0.85881</cdr:y>
    </cdr:from>
    <cdr:to>
      <cdr:x>0.22584</cdr:x>
      <cdr:y>0.91044</cdr:y>
    </cdr:to>
    <cdr:sp macro="" textlink="">
      <cdr:nvSpPr>
        <cdr:cNvPr id="8" name="Retângulo 7"/>
        <cdr:cNvSpPr/>
      </cdr:nvSpPr>
      <cdr:spPr>
        <a:xfrm xmlns:a="http://schemas.openxmlformats.org/drawingml/2006/main">
          <a:off x="2607341" y="2017775"/>
          <a:ext cx="146059" cy="12130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t-BR"/>
        </a:p>
      </cdr:txBody>
    </cdr:sp>
  </cdr:relSizeAnchor>
  <cdr:relSizeAnchor xmlns:cdr="http://schemas.openxmlformats.org/drawingml/2006/chartDrawing">
    <cdr:from>
      <cdr:x>0.35873</cdr:x>
      <cdr:y>0.85536</cdr:y>
    </cdr:from>
    <cdr:to>
      <cdr:x>0.37071</cdr:x>
      <cdr:y>0.90699</cdr:y>
    </cdr:to>
    <cdr:sp macro="" textlink="">
      <cdr:nvSpPr>
        <cdr:cNvPr id="9" name="Retângulo 8"/>
        <cdr:cNvSpPr/>
      </cdr:nvSpPr>
      <cdr:spPr>
        <a:xfrm xmlns:a="http://schemas.openxmlformats.org/drawingml/2006/main">
          <a:off x="4373693" y="2009669"/>
          <a:ext cx="146059" cy="12130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</cdr:spPr>
      <cdr:style>
        <a:lnRef xmlns:a="http://schemas.openxmlformats.org/drawingml/2006/main" idx="0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3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t-BR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BE5B1-B42B-46C6-8A89-E0E92CB86987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39838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5200"/>
            <a:ext cx="542925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6575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4925" y="9426575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AF42F-B4AE-4100-B0C7-3E6003E6F7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05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176F8-4B54-4256-BDF1-645FC5A1EE0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284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C6BD-53E2-4D37-BD31-3B8B33BA5B4A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FD0-DD99-40DF-8131-4B0597707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997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C6BD-53E2-4D37-BD31-3B8B33BA5B4A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FD0-DD99-40DF-8131-4B0597707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55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C6BD-53E2-4D37-BD31-3B8B33BA5B4A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FD0-DD99-40DF-8131-4B0597707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792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C6BD-53E2-4D37-BD31-3B8B33BA5B4A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FD0-DD99-40DF-8131-4B0597707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4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C6BD-53E2-4D37-BD31-3B8B33BA5B4A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FD0-DD99-40DF-8131-4B0597707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411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C6BD-53E2-4D37-BD31-3B8B33BA5B4A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FD0-DD99-40DF-8131-4B0597707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47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C6BD-53E2-4D37-BD31-3B8B33BA5B4A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FD0-DD99-40DF-8131-4B0597707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735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C6BD-53E2-4D37-BD31-3B8B33BA5B4A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FD0-DD99-40DF-8131-4B0597707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11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C6BD-53E2-4D37-BD31-3B8B33BA5B4A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FD0-DD99-40DF-8131-4B0597707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229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C6BD-53E2-4D37-BD31-3B8B33BA5B4A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FD0-DD99-40DF-8131-4B0597707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50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C6BD-53E2-4D37-BD31-3B8B33BA5B4A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9FD0-DD99-40DF-8131-4B0597707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941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5C6BD-53E2-4D37-BD31-3B8B33BA5B4A}" type="datetimeFigureOut">
              <a:rPr lang="pt-BR" smtClean="0"/>
              <a:t>04/02/2019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A9FD0-DD99-40DF-8131-4B0597707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84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13" Type="http://schemas.openxmlformats.org/officeDocument/2006/relationships/chart" Target="../charts/chart12.xml"/><Relationship Id="rId18" Type="http://schemas.openxmlformats.org/officeDocument/2006/relationships/chart" Target="../charts/chart17.xml"/><Relationship Id="rId26" Type="http://schemas.openxmlformats.org/officeDocument/2006/relationships/chart" Target="../charts/chart25.xml"/><Relationship Id="rId3" Type="http://schemas.openxmlformats.org/officeDocument/2006/relationships/chart" Target="../charts/chart2.xml"/><Relationship Id="rId21" Type="http://schemas.openxmlformats.org/officeDocument/2006/relationships/chart" Target="../charts/chart20.xml"/><Relationship Id="rId7" Type="http://schemas.openxmlformats.org/officeDocument/2006/relationships/chart" Target="../charts/chart6.xml"/><Relationship Id="rId12" Type="http://schemas.openxmlformats.org/officeDocument/2006/relationships/chart" Target="../charts/chart11.xml"/><Relationship Id="rId17" Type="http://schemas.openxmlformats.org/officeDocument/2006/relationships/chart" Target="../charts/chart16.xml"/><Relationship Id="rId25" Type="http://schemas.openxmlformats.org/officeDocument/2006/relationships/chart" Target="../charts/chart24.xml"/><Relationship Id="rId2" Type="http://schemas.openxmlformats.org/officeDocument/2006/relationships/chart" Target="../charts/chart1.xml"/><Relationship Id="rId16" Type="http://schemas.openxmlformats.org/officeDocument/2006/relationships/chart" Target="../charts/chart15.xml"/><Relationship Id="rId20" Type="http://schemas.openxmlformats.org/officeDocument/2006/relationships/chart" Target="../charts/chart19.xml"/><Relationship Id="rId29" Type="http://schemas.openxmlformats.org/officeDocument/2006/relationships/chart" Target="../charts/chart2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11" Type="http://schemas.openxmlformats.org/officeDocument/2006/relationships/chart" Target="../charts/chart10.xml"/><Relationship Id="rId24" Type="http://schemas.openxmlformats.org/officeDocument/2006/relationships/chart" Target="../charts/chart23.xml"/><Relationship Id="rId5" Type="http://schemas.openxmlformats.org/officeDocument/2006/relationships/chart" Target="../charts/chart4.xml"/><Relationship Id="rId15" Type="http://schemas.openxmlformats.org/officeDocument/2006/relationships/chart" Target="../charts/chart14.xml"/><Relationship Id="rId23" Type="http://schemas.openxmlformats.org/officeDocument/2006/relationships/chart" Target="../charts/chart22.xml"/><Relationship Id="rId28" Type="http://schemas.openxmlformats.org/officeDocument/2006/relationships/chart" Target="../charts/chart27.xml"/><Relationship Id="rId10" Type="http://schemas.openxmlformats.org/officeDocument/2006/relationships/chart" Target="../charts/chart9.xml"/><Relationship Id="rId19" Type="http://schemas.openxmlformats.org/officeDocument/2006/relationships/chart" Target="../charts/chart18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Relationship Id="rId14" Type="http://schemas.openxmlformats.org/officeDocument/2006/relationships/chart" Target="../charts/chart13.xml"/><Relationship Id="rId22" Type="http://schemas.openxmlformats.org/officeDocument/2006/relationships/chart" Target="../charts/chart21.xml"/><Relationship Id="rId27" Type="http://schemas.openxmlformats.org/officeDocument/2006/relationships/chart" Target="../charts/chart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4.xml"/><Relationship Id="rId3" Type="http://schemas.openxmlformats.org/officeDocument/2006/relationships/chart" Target="../charts/chart99.xml"/><Relationship Id="rId7" Type="http://schemas.openxmlformats.org/officeDocument/2006/relationships/chart" Target="../charts/chart103.xml"/><Relationship Id="rId12" Type="http://schemas.openxmlformats.org/officeDocument/2006/relationships/chart" Target="../charts/chart108.xml"/><Relationship Id="rId2" Type="http://schemas.openxmlformats.org/officeDocument/2006/relationships/chart" Target="../charts/chart9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2.xml"/><Relationship Id="rId11" Type="http://schemas.openxmlformats.org/officeDocument/2006/relationships/chart" Target="../charts/chart107.xml"/><Relationship Id="rId5" Type="http://schemas.openxmlformats.org/officeDocument/2006/relationships/chart" Target="../charts/chart101.xml"/><Relationship Id="rId10" Type="http://schemas.openxmlformats.org/officeDocument/2006/relationships/chart" Target="../charts/chart106.xml"/><Relationship Id="rId4" Type="http://schemas.openxmlformats.org/officeDocument/2006/relationships/chart" Target="../charts/chart100.xml"/><Relationship Id="rId9" Type="http://schemas.openxmlformats.org/officeDocument/2006/relationships/chart" Target="../charts/chart10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5.xml"/><Relationship Id="rId13" Type="http://schemas.openxmlformats.org/officeDocument/2006/relationships/chart" Target="../charts/chart40.xml"/><Relationship Id="rId3" Type="http://schemas.openxmlformats.org/officeDocument/2006/relationships/chart" Target="../charts/chart30.xml"/><Relationship Id="rId7" Type="http://schemas.openxmlformats.org/officeDocument/2006/relationships/chart" Target="../charts/chart34.xml"/><Relationship Id="rId12" Type="http://schemas.openxmlformats.org/officeDocument/2006/relationships/chart" Target="../charts/chart39.xml"/><Relationship Id="rId2" Type="http://schemas.openxmlformats.org/officeDocument/2006/relationships/chart" Target="../charts/chart29.xml"/><Relationship Id="rId16" Type="http://schemas.openxmlformats.org/officeDocument/2006/relationships/chart" Target="../charts/chart4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3.xml"/><Relationship Id="rId11" Type="http://schemas.openxmlformats.org/officeDocument/2006/relationships/chart" Target="../charts/chart38.xml"/><Relationship Id="rId5" Type="http://schemas.openxmlformats.org/officeDocument/2006/relationships/chart" Target="../charts/chart32.xml"/><Relationship Id="rId15" Type="http://schemas.openxmlformats.org/officeDocument/2006/relationships/chart" Target="../charts/chart42.xml"/><Relationship Id="rId10" Type="http://schemas.openxmlformats.org/officeDocument/2006/relationships/chart" Target="../charts/chart37.xml"/><Relationship Id="rId4" Type="http://schemas.openxmlformats.org/officeDocument/2006/relationships/chart" Target="../charts/chart31.xml"/><Relationship Id="rId9" Type="http://schemas.openxmlformats.org/officeDocument/2006/relationships/chart" Target="../charts/chart36.xml"/><Relationship Id="rId14" Type="http://schemas.openxmlformats.org/officeDocument/2006/relationships/chart" Target="../charts/chart4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0.xml"/><Relationship Id="rId13" Type="http://schemas.openxmlformats.org/officeDocument/2006/relationships/chart" Target="../charts/chart55.xml"/><Relationship Id="rId18" Type="http://schemas.openxmlformats.org/officeDocument/2006/relationships/chart" Target="../charts/chart60.xml"/><Relationship Id="rId26" Type="http://schemas.openxmlformats.org/officeDocument/2006/relationships/chart" Target="../charts/chart68.xml"/><Relationship Id="rId3" Type="http://schemas.openxmlformats.org/officeDocument/2006/relationships/chart" Target="../charts/chart45.xml"/><Relationship Id="rId21" Type="http://schemas.openxmlformats.org/officeDocument/2006/relationships/chart" Target="../charts/chart63.xml"/><Relationship Id="rId7" Type="http://schemas.openxmlformats.org/officeDocument/2006/relationships/chart" Target="../charts/chart49.xml"/><Relationship Id="rId12" Type="http://schemas.openxmlformats.org/officeDocument/2006/relationships/chart" Target="../charts/chart54.xml"/><Relationship Id="rId17" Type="http://schemas.openxmlformats.org/officeDocument/2006/relationships/chart" Target="../charts/chart59.xml"/><Relationship Id="rId25" Type="http://schemas.openxmlformats.org/officeDocument/2006/relationships/chart" Target="../charts/chart67.xml"/><Relationship Id="rId2" Type="http://schemas.openxmlformats.org/officeDocument/2006/relationships/chart" Target="../charts/chart44.xml"/><Relationship Id="rId16" Type="http://schemas.openxmlformats.org/officeDocument/2006/relationships/chart" Target="../charts/chart58.xml"/><Relationship Id="rId20" Type="http://schemas.openxmlformats.org/officeDocument/2006/relationships/chart" Target="../charts/chart62.xml"/><Relationship Id="rId29" Type="http://schemas.openxmlformats.org/officeDocument/2006/relationships/chart" Target="../charts/chart7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8.xml"/><Relationship Id="rId11" Type="http://schemas.openxmlformats.org/officeDocument/2006/relationships/chart" Target="../charts/chart53.xml"/><Relationship Id="rId24" Type="http://schemas.openxmlformats.org/officeDocument/2006/relationships/chart" Target="../charts/chart66.xml"/><Relationship Id="rId32" Type="http://schemas.openxmlformats.org/officeDocument/2006/relationships/chart" Target="../charts/chart74.xml"/><Relationship Id="rId5" Type="http://schemas.openxmlformats.org/officeDocument/2006/relationships/chart" Target="../charts/chart47.xml"/><Relationship Id="rId15" Type="http://schemas.openxmlformats.org/officeDocument/2006/relationships/chart" Target="../charts/chart57.xml"/><Relationship Id="rId23" Type="http://schemas.openxmlformats.org/officeDocument/2006/relationships/chart" Target="../charts/chart65.xml"/><Relationship Id="rId28" Type="http://schemas.openxmlformats.org/officeDocument/2006/relationships/chart" Target="../charts/chart70.xml"/><Relationship Id="rId10" Type="http://schemas.openxmlformats.org/officeDocument/2006/relationships/chart" Target="../charts/chart52.xml"/><Relationship Id="rId19" Type="http://schemas.openxmlformats.org/officeDocument/2006/relationships/chart" Target="../charts/chart61.xml"/><Relationship Id="rId31" Type="http://schemas.openxmlformats.org/officeDocument/2006/relationships/chart" Target="../charts/chart73.xml"/><Relationship Id="rId4" Type="http://schemas.openxmlformats.org/officeDocument/2006/relationships/chart" Target="../charts/chart46.xml"/><Relationship Id="rId9" Type="http://schemas.openxmlformats.org/officeDocument/2006/relationships/chart" Target="../charts/chart51.xml"/><Relationship Id="rId14" Type="http://schemas.openxmlformats.org/officeDocument/2006/relationships/chart" Target="../charts/chart56.xml"/><Relationship Id="rId22" Type="http://schemas.openxmlformats.org/officeDocument/2006/relationships/chart" Target="../charts/chart64.xml"/><Relationship Id="rId27" Type="http://schemas.openxmlformats.org/officeDocument/2006/relationships/chart" Target="../charts/chart69.xml"/><Relationship Id="rId30" Type="http://schemas.openxmlformats.org/officeDocument/2006/relationships/chart" Target="../charts/chart7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240642"/>
            <a:ext cx="9144000" cy="2387600"/>
          </a:xfrm>
        </p:spPr>
        <p:txBody>
          <a:bodyPr>
            <a:normAutofit/>
          </a:bodyPr>
          <a:lstStyle/>
          <a:p>
            <a:r>
              <a:rPr lang="pt-BR" dirty="0"/>
              <a:t>RELATÓRIO </a:t>
            </a:r>
            <a:r>
              <a:rPr lang="pt-BR" dirty="0" smtClean="0"/>
              <a:t>MENSAL</a:t>
            </a:r>
            <a:r>
              <a:rPr lang="pt-BR" dirty="0"/>
              <a:t/>
            </a:r>
            <a:br>
              <a:rPr lang="pt-BR" dirty="0"/>
            </a:b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491724"/>
            <a:ext cx="9144000" cy="1655762"/>
          </a:xfrm>
        </p:spPr>
        <p:txBody>
          <a:bodyPr/>
          <a:lstStyle/>
          <a:p>
            <a:r>
              <a:rPr lang="pt-BR" dirty="0" smtClean="0"/>
              <a:t>JANEIRO/2019</a:t>
            </a:r>
            <a:endParaRPr lang="pt-BR" dirty="0"/>
          </a:p>
          <a:p>
            <a:r>
              <a:rPr lang="pt-BR" dirty="0"/>
              <a:t>TRIBUNAL DE JUSTIÇA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447" y="202087"/>
            <a:ext cx="3311106" cy="211407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1816"/>
            <a:ext cx="4533580" cy="209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49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8C57B0FB-440E-42F3-9F16-C800AA8027B7}"/>
              </a:ext>
            </a:extLst>
          </p:cNvPr>
          <p:cNvSpPr txBox="1"/>
          <p:nvPr/>
        </p:nvSpPr>
        <p:spPr>
          <a:xfrm>
            <a:off x="190500" y="6127099"/>
            <a:ext cx="1200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/>
              <a:t>TAXA DE CONGESTIONAMENTO LÍQUIDA                                                TAXA DE CONGESTIONAMENTO BRUTA                                   TAXA DE CONGESTIONAMENTO LÍQUIDA (ÚLTIMOS 12 MESES)</a:t>
            </a:r>
          </a:p>
          <a:p>
            <a:endParaRPr lang="pt-BR" sz="1200" b="1" dirty="0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xmlns="" id="{AEA40858-D92A-4F18-A97F-6F0EF0224244}"/>
              </a:ext>
            </a:extLst>
          </p:cNvPr>
          <p:cNvSpPr/>
          <p:nvPr/>
        </p:nvSpPr>
        <p:spPr>
          <a:xfrm>
            <a:off x="594155" y="6434876"/>
            <a:ext cx="271848" cy="236709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xmlns="" id="{898E778C-B8CF-4EAE-A6BF-E20CE6D47AB0}"/>
              </a:ext>
            </a:extLst>
          </p:cNvPr>
          <p:cNvSpPr/>
          <p:nvPr/>
        </p:nvSpPr>
        <p:spPr>
          <a:xfrm>
            <a:off x="903074" y="6432087"/>
            <a:ext cx="271848" cy="2367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xmlns="" id="{29A0ACF9-9E67-47B5-ADBF-8C05CA722DE1}"/>
              </a:ext>
            </a:extLst>
          </p:cNvPr>
          <p:cNvSpPr/>
          <p:nvPr/>
        </p:nvSpPr>
        <p:spPr>
          <a:xfrm>
            <a:off x="4185018" y="6443770"/>
            <a:ext cx="271848" cy="236709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xmlns="" id="{32C6C5B3-40AA-42C5-AC44-B0062C3A32B1}"/>
              </a:ext>
            </a:extLst>
          </p:cNvPr>
          <p:cNvSpPr/>
          <p:nvPr/>
        </p:nvSpPr>
        <p:spPr>
          <a:xfrm>
            <a:off x="4493937" y="6437069"/>
            <a:ext cx="271848" cy="236709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xmlns="" id="{DE84AD14-2B41-4699-9462-D4B6E2FB0B06}"/>
              </a:ext>
            </a:extLst>
          </p:cNvPr>
          <p:cNvSpPr/>
          <p:nvPr/>
        </p:nvSpPr>
        <p:spPr>
          <a:xfrm>
            <a:off x="4802856" y="6434280"/>
            <a:ext cx="271848" cy="236709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xmlns="" id="{32BF5962-C12C-407A-85B4-6468A43693C3}"/>
              </a:ext>
            </a:extLst>
          </p:cNvPr>
          <p:cNvSpPr/>
          <p:nvPr/>
        </p:nvSpPr>
        <p:spPr>
          <a:xfrm>
            <a:off x="7579498" y="6443770"/>
            <a:ext cx="271848" cy="23670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xmlns="" id="{D2646A21-CF0F-4329-B8A3-103704EC2ABC}"/>
              </a:ext>
            </a:extLst>
          </p:cNvPr>
          <p:cNvSpPr/>
          <p:nvPr/>
        </p:nvSpPr>
        <p:spPr>
          <a:xfrm>
            <a:off x="285236" y="6441577"/>
            <a:ext cx="271848" cy="23670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2" name="grafico_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4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2548892"/>
              </p:ext>
            </p:extLst>
          </p:nvPr>
        </p:nvGraphicFramePr>
        <p:xfrm>
          <a:off x="1" y="0"/>
          <a:ext cx="12192000" cy="6127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374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E54EDE97-163A-48BE-B1C5-EE8F9DB7B9F8}"/>
              </a:ext>
            </a:extLst>
          </p:cNvPr>
          <p:cNvSpPr txBox="1"/>
          <p:nvPr/>
        </p:nvSpPr>
        <p:spPr>
          <a:xfrm>
            <a:off x="190500" y="6127099"/>
            <a:ext cx="12001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/>
              <a:t>TAXA DE CONGESTIONAMENTO LÍQUIDA                                                TAXA DE CONGESTIONAMENTO BRUTA                                   TAXA DE CONGESTIONAMENTO LÍQUIDA (ÚLTIMOS 12 MESES)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xmlns="" id="{1BDE4116-A82B-40E6-A6EF-EE20EE9001E3}"/>
              </a:ext>
            </a:extLst>
          </p:cNvPr>
          <p:cNvSpPr/>
          <p:nvPr/>
        </p:nvSpPr>
        <p:spPr>
          <a:xfrm>
            <a:off x="594155" y="6434876"/>
            <a:ext cx="271848" cy="236709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xmlns="" id="{7882183E-BEC6-4FF4-964C-6B0505A65F01}"/>
              </a:ext>
            </a:extLst>
          </p:cNvPr>
          <p:cNvSpPr/>
          <p:nvPr/>
        </p:nvSpPr>
        <p:spPr>
          <a:xfrm>
            <a:off x="903074" y="6432087"/>
            <a:ext cx="271848" cy="2367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xmlns="" id="{9E6ECD83-7F4A-4144-9FA8-67DEEC613D82}"/>
              </a:ext>
            </a:extLst>
          </p:cNvPr>
          <p:cNvSpPr/>
          <p:nvPr/>
        </p:nvSpPr>
        <p:spPr>
          <a:xfrm>
            <a:off x="4185018" y="6443770"/>
            <a:ext cx="271848" cy="236709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xmlns="" id="{5AEE6F09-C813-4DB4-BB02-A3EA7834FF1E}"/>
              </a:ext>
            </a:extLst>
          </p:cNvPr>
          <p:cNvSpPr/>
          <p:nvPr/>
        </p:nvSpPr>
        <p:spPr>
          <a:xfrm>
            <a:off x="4493937" y="6437069"/>
            <a:ext cx="271848" cy="236709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xmlns="" id="{0542E5FC-D3E8-41EB-9856-1871E8DA82DA}"/>
              </a:ext>
            </a:extLst>
          </p:cNvPr>
          <p:cNvSpPr/>
          <p:nvPr/>
        </p:nvSpPr>
        <p:spPr>
          <a:xfrm>
            <a:off x="4802856" y="6434280"/>
            <a:ext cx="271848" cy="236709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xmlns="" id="{98E3F3D1-4B27-4C2D-93C9-37B6C9E73E00}"/>
              </a:ext>
            </a:extLst>
          </p:cNvPr>
          <p:cNvSpPr/>
          <p:nvPr/>
        </p:nvSpPr>
        <p:spPr>
          <a:xfrm>
            <a:off x="7579498" y="6443770"/>
            <a:ext cx="271848" cy="23670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xmlns="" id="{1A0D5D56-1547-4F8A-B17A-B3F949FFE574}"/>
              </a:ext>
            </a:extLst>
          </p:cNvPr>
          <p:cNvSpPr/>
          <p:nvPr/>
        </p:nvSpPr>
        <p:spPr>
          <a:xfrm>
            <a:off x="285236" y="6441577"/>
            <a:ext cx="271848" cy="23670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2" name="grafico_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7135573"/>
              </p:ext>
            </p:extLst>
          </p:nvPr>
        </p:nvGraphicFramePr>
        <p:xfrm>
          <a:off x="1" y="0"/>
          <a:ext cx="12192000" cy="595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1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BF11750A-8155-4FFA-942D-BF438F218EED}"/>
              </a:ext>
            </a:extLst>
          </p:cNvPr>
          <p:cNvSpPr txBox="1"/>
          <p:nvPr/>
        </p:nvSpPr>
        <p:spPr>
          <a:xfrm>
            <a:off x="190500" y="6127099"/>
            <a:ext cx="12001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/>
              <a:t>TAXA DE CONGESTIONAMENTO LÍQUIDA                                                TAXA DE CONGESTIONAMENTO BRUTA                                   TAXA DE CONGESTIONAMENTO LÍQUIDA (ÚLTIMOS 12 MESES)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xmlns="" id="{4D5B4E39-BBE0-477D-B4AC-AE2C169544BA}"/>
              </a:ext>
            </a:extLst>
          </p:cNvPr>
          <p:cNvSpPr/>
          <p:nvPr/>
        </p:nvSpPr>
        <p:spPr>
          <a:xfrm>
            <a:off x="594155" y="6434876"/>
            <a:ext cx="271848" cy="236709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xmlns="" id="{DCA12722-2C2B-4725-92C7-81EE70F1567E}"/>
              </a:ext>
            </a:extLst>
          </p:cNvPr>
          <p:cNvSpPr/>
          <p:nvPr/>
        </p:nvSpPr>
        <p:spPr>
          <a:xfrm>
            <a:off x="903074" y="6432087"/>
            <a:ext cx="271848" cy="2367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xmlns="" id="{77D8AD8B-B6E0-4CB0-824B-F467DE18EA7D}"/>
              </a:ext>
            </a:extLst>
          </p:cNvPr>
          <p:cNvSpPr/>
          <p:nvPr/>
        </p:nvSpPr>
        <p:spPr>
          <a:xfrm>
            <a:off x="4185018" y="6443770"/>
            <a:ext cx="271848" cy="236709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xmlns="" id="{B7137D42-A0ED-4425-982A-16E3CE9AEB5D}"/>
              </a:ext>
            </a:extLst>
          </p:cNvPr>
          <p:cNvSpPr/>
          <p:nvPr/>
        </p:nvSpPr>
        <p:spPr>
          <a:xfrm>
            <a:off x="4493937" y="6437069"/>
            <a:ext cx="271848" cy="236709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xmlns="" id="{21ABA0FD-1B79-4980-8002-DCB75EEB7606}"/>
              </a:ext>
            </a:extLst>
          </p:cNvPr>
          <p:cNvSpPr/>
          <p:nvPr/>
        </p:nvSpPr>
        <p:spPr>
          <a:xfrm>
            <a:off x="4802856" y="6434280"/>
            <a:ext cx="271848" cy="236709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xmlns="" id="{6E3EBAAD-BD62-412F-81FE-3FC00AC3BC2D}"/>
              </a:ext>
            </a:extLst>
          </p:cNvPr>
          <p:cNvSpPr/>
          <p:nvPr/>
        </p:nvSpPr>
        <p:spPr>
          <a:xfrm>
            <a:off x="7579498" y="6443770"/>
            <a:ext cx="271848" cy="23670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1" name="grafico_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6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4270739"/>
              </p:ext>
            </p:extLst>
          </p:nvPr>
        </p:nvGraphicFramePr>
        <p:xfrm>
          <a:off x="1" y="0"/>
          <a:ext cx="12192000" cy="6072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211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764165" y="6387686"/>
            <a:ext cx="3786591" cy="2968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851986" y="6475467"/>
            <a:ext cx="139964" cy="121253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6" name="CaixaDeTexto 6"/>
          <p:cNvSpPr txBox="1"/>
          <p:nvPr/>
        </p:nvSpPr>
        <p:spPr>
          <a:xfrm>
            <a:off x="3991950" y="6407478"/>
            <a:ext cx="1450116" cy="277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/>
              <a:t>PROCESSOS FÍSICOS</a:t>
            </a:r>
          </a:p>
        </p:txBody>
      </p:sp>
      <p:sp>
        <p:nvSpPr>
          <p:cNvPr id="7" name="Retângulo 6"/>
          <p:cNvSpPr/>
          <p:nvPr/>
        </p:nvSpPr>
        <p:spPr>
          <a:xfrm>
            <a:off x="5599869" y="6475466"/>
            <a:ext cx="139964" cy="1212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8" name="CaixaDeTexto 8"/>
          <p:cNvSpPr txBox="1"/>
          <p:nvPr/>
        </p:nvSpPr>
        <p:spPr>
          <a:xfrm>
            <a:off x="5701351" y="6407478"/>
            <a:ext cx="1849405" cy="277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/>
              <a:t>PROCESSOS ELETRÔNICOS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5930048"/>
              </p:ext>
            </p:extLst>
          </p:nvPr>
        </p:nvGraphicFramePr>
        <p:xfrm>
          <a:off x="0" y="0"/>
          <a:ext cx="12191999" cy="6299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16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9228684"/>
              </p:ext>
            </p:extLst>
          </p:nvPr>
        </p:nvGraphicFramePr>
        <p:xfrm>
          <a:off x="-1" y="1"/>
          <a:ext cx="12192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796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B144B253-DCD6-49AE-864F-72A3AEC66F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208420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038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45161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187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A5420F17-9AC4-4590-A865-AB7485B436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600704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152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990448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632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726A2DB4-65D0-4BBB-AA87-D24AB23FB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73887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292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Gráfico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287057"/>
              </p:ext>
            </p:extLst>
          </p:nvPr>
        </p:nvGraphicFramePr>
        <p:xfrm>
          <a:off x="7931020" y="2700338"/>
          <a:ext cx="4260980" cy="4157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Título 1"/>
          <p:cNvSpPr txBox="1">
            <a:spLocks/>
          </p:cNvSpPr>
          <p:nvPr/>
        </p:nvSpPr>
        <p:spPr>
          <a:xfrm>
            <a:off x="0" y="1"/>
            <a:ext cx="12192000" cy="6286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bg1"/>
                </a:solidFill>
              </a:rPr>
              <a:t>DEMONSTRATIVO DE PROCESSOS DISTRIBUÍDOS </a:t>
            </a:r>
            <a:r>
              <a:rPr lang="en-US" sz="3200" b="1" dirty="0" smtClean="0">
                <a:solidFill>
                  <a:schemeClr val="bg1"/>
                </a:solidFill>
              </a:rPr>
              <a:t>– </a:t>
            </a:r>
            <a:r>
              <a:rPr lang="en-US" sz="3200" b="1" dirty="0" smtClean="0">
                <a:solidFill>
                  <a:schemeClr val="bg1"/>
                </a:solidFill>
              </a:rPr>
              <a:t>JANEIRO/2019</a:t>
            </a:r>
            <a:endParaRPr lang="pt-BR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31" name="Gráfico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9961551"/>
              </p:ext>
            </p:extLst>
          </p:nvPr>
        </p:nvGraphicFramePr>
        <p:xfrm>
          <a:off x="-2" y="628650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2" name="Gráfico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0898923"/>
              </p:ext>
            </p:extLst>
          </p:nvPr>
        </p:nvGraphicFramePr>
        <p:xfrm>
          <a:off x="2014536" y="628650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3" name="Gráfico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5250273"/>
              </p:ext>
            </p:extLst>
          </p:nvPr>
        </p:nvGraphicFramePr>
        <p:xfrm>
          <a:off x="4029072" y="623888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" name="Gráfico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660899"/>
              </p:ext>
            </p:extLst>
          </p:nvPr>
        </p:nvGraphicFramePr>
        <p:xfrm>
          <a:off x="6043608" y="623888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Gráfico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1103578"/>
              </p:ext>
            </p:extLst>
          </p:nvPr>
        </p:nvGraphicFramePr>
        <p:xfrm>
          <a:off x="8058142" y="623888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6" name="Gráfico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680113"/>
              </p:ext>
            </p:extLst>
          </p:nvPr>
        </p:nvGraphicFramePr>
        <p:xfrm>
          <a:off x="10063812" y="628073"/>
          <a:ext cx="2128188" cy="2064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9" name="Gráfico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74931"/>
              </p:ext>
            </p:extLst>
          </p:nvPr>
        </p:nvGraphicFramePr>
        <p:xfrm>
          <a:off x="4014085" y="2692467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0" name="Gráfico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735074"/>
              </p:ext>
            </p:extLst>
          </p:nvPr>
        </p:nvGraphicFramePr>
        <p:xfrm>
          <a:off x="6021075" y="2692467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8032290" y="2692467"/>
            <a:ext cx="4159710" cy="41655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-23381" y="2694118"/>
            <a:ext cx="7977783" cy="20716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4759392"/>
            <a:ext cx="7977781" cy="20986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44" name="Retângulo 43"/>
          <p:cNvSpPr/>
          <p:nvPr/>
        </p:nvSpPr>
        <p:spPr>
          <a:xfrm>
            <a:off x="8218804" y="6500230"/>
            <a:ext cx="3786681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>
            <a:off x="8321350" y="6578080"/>
            <a:ext cx="139959" cy="1212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48" name="CaixaDeTexto 26"/>
          <p:cNvSpPr txBox="1"/>
          <p:nvPr/>
        </p:nvSpPr>
        <p:spPr>
          <a:xfrm>
            <a:off x="8490108" y="6500230"/>
            <a:ext cx="1450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/>
              <a:t>PROCESSOS FÍSICOS</a:t>
            </a:r>
          </a:p>
        </p:txBody>
      </p:sp>
      <p:sp>
        <p:nvSpPr>
          <p:cNvPr id="49" name="Retângulo 48"/>
          <p:cNvSpPr/>
          <p:nvPr/>
        </p:nvSpPr>
        <p:spPr>
          <a:xfrm>
            <a:off x="10075790" y="6578079"/>
            <a:ext cx="139959" cy="1212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50" name="CaixaDeTexto 29"/>
          <p:cNvSpPr txBox="1"/>
          <p:nvPr/>
        </p:nvSpPr>
        <p:spPr>
          <a:xfrm>
            <a:off x="10184867" y="6500230"/>
            <a:ext cx="1849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/>
              <a:t>PROCESSOS ELETRÔNICOS</a:t>
            </a:r>
          </a:p>
        </p:txBody>
      </p:sp>
      <p:graphicFrame>
        <p:nvGraphicFramePr>
          <p:cNvPr id="51" name="Gráfico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72688"/>
              </p:ext>
            </p:extLst>
          </p:nvPr>
        </p:nvGraphicFramePr>
        <p:xfrm>
          <a:off x="-4923" y="639728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37" name="Gráfico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5856509"/>
              </p:ext>
            </p:extLst>
          </p:nvPr>
        </p:nvGraphicFramePr>
        <p:xfrm>
          <a:off x="0" y="620779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38" name="Gráfico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641913"/>
              </p:ext>
            </p:extLst>
          </p:nvPr>
        </p:nvGraphicFramePr>
        <p:xfrm>
          <a:off x="2164298" y="620779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81" name="Gráfico 8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0659052"/>
              </p:ext>
            </p:extLst>
          </p:nvPr>
        </p:nvGraphicFramePr>
        <p:xfrm>
          <a:off x="0" y="639729"/>
          <a:ext cx="2001091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42" name="Gráfico 41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000-00001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0513846"/>
              </p:ext>
            </p:extLst>
          </p:nvPr>
        </p:nvGraphicFramePr>
        <p:xfrm>
          <a:off x="8033424" y="619833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43" name="Gráfico 42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000-00001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095957"/>
              </p:ext>
            </p:extLst>
          </p:nvPr>
        </p:nvGraphicFramePr>
        <p:xfrm>
          <a:off x="10065132" y="619126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46" name="Gráfico 4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000-00001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6254660"/>
              </p:ext>
            </p:extLst>
          </p:nvPr>
        </p:nvGraphicFramePr>
        <p:xfrm>
          <a:off x="-13447" y="628650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aphicFrame>
        <p:nvGraphicFramePr>
          <p:cNvPr id="52" name="Gráfico 51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000-00001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9781441"/>
              </p:ext>
            </p:extLst>
          </p:nvPr>
        </p:nvGraphicFramePr>
        <p:xfrm>
          <a:off x="1999547" y="596204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graphicFrame>
        <p:nvGraphicFramePr>
          <p:cNvPr id="53" name="Gráfico 52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000-00001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9002819"/>
              </p:ext>
            </p:extLst>
          </p:nvPr>
        </p:nvGraphicFramePr>
        <p:xfrm>
          <a:off x="4044059" y="619128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graphicFrame>
        <p:nvGraphicFramePr>
          <p:cNvPr id="54" name="Gráfico 5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000-00001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893630"/>
              </p:ext>
            </p:extLst>
          </p:nvPr>
        </p:nvGraphicFramePr>
        <p:xfrm>
          <a:off x="5886460" y="622602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graphicFrame>
        <p:nvGraphicFramePr>
          <p:cNvPr id="55" name="Gráfico 54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000-00001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9963593"/>
              </p:ext>
            </p:extLst>
          </p:nvPr>
        </p:nvGraphicFramePr>
        <p:xfrm>
          <a:off x="4044059" y="2674814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graphicFrame>
        <p:nvGraphicFramePr>
          <p:cNvPr id="59" name="Gráfico 58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000-00001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7817415"/>
              </p:ext>
            </p:extLst>
          </p:nvPr>
        </p:nvGraphicFramePr>
        <p:xfrm>
          <a:off x="6005221" y="2717042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  <p:graphicFrame>
        <p:nvGraphicFramePr>
          <p:cNvPr id="60" name="Gráfico 59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000-00001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9327550"/>
              </p:ext>
            </p:extLst>
          </p:nvPr>
        </p:nvGraphicFramePr>
        <p:xfrm>
          <a:off x="-5058" y="2709889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3"/>
          </a:graphicData>
        </a:graphic>
      </p:graphicFrame>
      <p:graphicFrame>
        <p:nvGraphicFramePr>
          <p:cNvPr id="61" name="Gráfico 60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000-00001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638720"/>
              </p:ext>
            </p:extLst>
          </p:nvPr>
        </p:nvGraphicFramePr>
        <p:xfrm>
          <a:off x="2046312" y="2707180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"/>
          </a:graphicData>
        </a:graphic>
      </p:graphicFrame>
      <p:graphicFrame>
        <p:nvGraphicFramePr>
          <p:cNvPr id="68" name="Gráfico 6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000-000021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4469788"/>
              </p:ext>
            </p:extLst>
          </p:nvPr>
        </p:nvGraphicFramePr>
        <p:xfrm>
          <a:off x="8535494" y="3083995"/>
          <a:ext cx="3360509" cy="314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"/>
          </a:graphicData>
        </a:graphic>
      </p:graphicFrame>
      <p:graphicFrame>
        <p:nvGraphicFramePr>
          <p:cNvPr id="74" name="Gráfico 7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000-00001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7333997"/>
              </p:ext>
            </p:extLst>
          </p:nvPr>
        </p:nvGraphicFramePr>
        <p:xfrm>
          <a:off x="6014090" y="4775083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6"/>
          </a:graphicData>
        </a:graphic>
      </p:graphicFrame>
      <p:graphicFrame>
        <p:nvGraphicFramePr>
          <p:cNvPr id="75" name="Gráfico 74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000-00001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786783"/>
              </p:ext>
            </p:extLst>
          </p:nvPr>
        </p:nvGraphicFramePr>
        <p:xfrm>
          <a:off x="-3742" y="4757934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"/>
          </a:graphicData>
        </a:graphic>
      </p:graphicFrame>
      <p:graphicFrame>
        <p:nvGraphicFramePr>
          <p:cNvPr id="76" name="Gráfico 7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000-00001F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152086"/>
              </p:ext>
            </p:extLst>
          </p:nvPr>
        </p:nvGraphicFramePr>
        <p:xfrm>
          <a:off x="1999547" y="4799202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"/>
          </a:graphicData>
        </a:graphic>
      </p:graphicFrame>
      <p:graphicFrame>
        <p:nvGraphicFramePr>
          <p:cNvPr id="77" name="Gráfico 7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000-000020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0758947"/>
              </p:ext>
            </p:extLst>
          </p:nvPr>
        </p:nvGraphicFramePr>
        <p:xfrm>
          <a:off x="4094695" y="4771266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"/>
          </a:graphicData>
        </a:graphic>
      </p:graphicFrame>
    </p:spTree>
    <p:extLst>
      <p:ext uri="{BB962C8B-B14F-4D97-AF65-F5344CB8AC3E}">
        <p14:creationId xmlns:p14="http://schemas.microsoft.com/office/powerpoint/2010/main" val="52494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487614"/>
              </p:ext>
            </p:extLst>
          </p:nvPr>
        </p:nvGraphicFramePr>
        <p:xfrm>
          <a:off x="1" y="1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672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64055538-EBA3-45A8-A7A9-2716936F57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22489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452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05343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699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1BB337A8-49E1-442C-AA01-4929322776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699759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106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7156701"/>
              </p:ext>
            </p:extLst>
          </p:nvPr>
        </p:nvGraphicFramePr>
        <p:xfrm>
          <a:off x="0" y="1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292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9CC7B771-136C-4160-B1BE-627B580A3C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12506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915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6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665741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261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9D163B0F-22A0-49CC-943E-7489C7117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19620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704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1883906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087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Gráfico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083285"/>
              </p:ext>
            </p:extLst>
          </p:nvPr>
        </p:nvGraphicFramePr>
        <p:xfrm>
          <a:off x="0" y="2324100"/>
          <a:ext cx="12192000" cy="2179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1" name="Gráfico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9208105"/>
              </p:ext>
            </p:extLst>
          </p:nvPr>
        </p:nvGraphicFramePr>
        <p:xfrm>
          <a:off x="0" y="4508500"/>
          <a:ext cx="12192000" cy="234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Grá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9746216"/>
              </p:ext>
            </p:extLst>
          </p:nvPr>
        </p:nvGraphicFramePr>
        <p:xfrm>
          <a:off x="0" y="-1"/>
          <a:ext cx="12192000" cy="2323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Gráfico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93028"/>
              </p:ext>
            </p:extLst>
          </p:nvPr>
        </p:nvGraphicFramePr>
        <p:xfrm>
          <a:off x="9815802" y="4485980"/>
          <a:ext cx="2376198" cy="2372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29918"/>
              </p:ext>
            </p:extLst>
          </p:nvPr>
        </p:nvGraphicFramePr>
        <p:xfrm>
          <a:off x="9815801" y="4519571"/>
          <a:ext cx="2383365" cy="2338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Retângulo 14"/>
          <p:cNvSpPr/>
          <p:nvPr/>
        </p:nvSpPr>
        <p:spPr>
          <a:xfrm>
            <a:off x="2526557" y="1895795"/>
            <a:ext cx="3943105" cy="309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2598605" y="2006013"/>
            <a:ext cx="146059" cy="121301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7" name="CaixaDeTexto 6"/>
          <p:cNvSpPr txBox="1"/>
          <p:nvPr/>
        </p:nvSpPr>
        <p:spPr>
          <a:xfrm>
            <a:off x="2753400" y="1929274"/>
            <a:ext cx="1513400" cy="2770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/>
              <a:t>PROCESSOS FÍSICOS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4373694" y="2006013"/>
            <a:ext cx="146059" cy="121301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9" name="CaixaDeTexto 8"/>
          <p:cNvSpPr txBox="1"/>
          <p:nvPr/>
        </p:nvSpPr>
        <p:spPr>
          <a:xfrm>
            <a:off x="4519753" y="1932759"/>
            <a:ext cx="1930179" cy="2770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/>
              <a:t>PROCESSOS ELETRÔNICOS</a:t>
            </a:r>
          </a:p>
        </p:txBody>
      </p:sp>
      <p:graphicFrame>
        <p:nvGraphicFramePr>
          <p:cNvPr id="21" name="Gráfico 20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941025"/>
              </p:ext>
            </p:extLst>
          </p:nvPr>
        </p:nvGraphicFramePr>
        <p:xfrm>
          <a:off x="14242" y="-1"/>
          <a:ext cx="9794392" cy="1815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8" name="Gráfico 2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5973611"/>
              </p:ext>
            </p:extLst>
          </p:nvPr>
        </p:nvGraphicFramePr>
        <p:xfrm>
          <a:off x="9815800" y="0"/>
          <a:ext cx="2390442" cy="2338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0" name="Gráfico 29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6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5541498"/>
              </p:ext>
            </p:extLst>
          </p:nvPr>
        </p:nvGraphicFramePr>
        <p:xfrm>
          <a:off x="14243" y="2323318"/>
          <a:ext cx="9801558" cy="1671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2" name="Gráfico 31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6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8970247"/>
              </p:ext>
            </p:extLst>
          </p:nvPr>
        </p:nvGraphicFramePr>
        <p:xfrm>
          <a:off x="9808634" y="2374901"/>
          <a:ext cx="2397608" cy="2169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33" name="Gráfico 32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5383618"/>
              </p:ext>
            </p:extLst>
          </p:nvPr>
        </p:nvGraphicFramePr>
        <p:xfrm>
          <a:off x="14242" y="4485980"/>
          <a:ext cx="9801558" cy="1864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34" name="Gráfico 3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7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763796"/>
              </p:ext>
            </p:extLst>
          </p:nvPr>
        </p:nvGraphicFramePr>
        <p:xfrm>
          <a:off x="9808634" y="4500566"/>
          <a:ext cx="2397608" cy="235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15536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ítulo 1"/>
          <p:cNvSpPr txBox="1">
            <a:spLocks/>
          </p:cNvSpPr>
          <p:nvPr/>
        </p:nvSpPr>
        <p:spPr>
          <a:xfrm>
            <a:off x="0" y="1"/>
            <a:ext cx="12192000" cy="6286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bg1"/>
                </a:solidFill>
              </a:rPr>
              <a:t>DEMONSTRATIVO DE PROCESSOS EM TRÂMITE </a:t>
            </a:r>
            <a:r>
              <a:rPr lang="en-US" sz="3200" b="1" dirty="0" smtClean="0">
                <a:solidFill>
                  <a:schemeClr val="bg1"/>
                </a:solidFill>
              </a:rPr>
              <a:t>– </a:t>
            </a:r>
            <a:r>
              <a:rPr lang="en-US" sz="3200" b="1" dirty="0" smtClean="0">
                <a:solidFill>
                  <a:schemeClr val="bg1"/>
                </a:solidFill>
              </a:rPr>
              <a:t>JANEIRO/2019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628651"/>
            <a:ext cx="12185298" cy="20640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0" y="2692658"/>
            <a:ext cx="12192000" cy="20716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8045142" y="4705052"/>
            <a:ext cx="4140156" cy="217161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0" y="4764346"/>
            <a:ext cx="8045142" cy="20936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0" name="Retângulo 59"/>
          <p:cNvSpPr/>
          <p:nvPr/>
        </p:nvSpPr>
        <p:spPr>
          <a:xfrm>
            <a:off x="8225230" y="6539495"/>
            <a:ext cx="378668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61" name="Retângulo 60"/>
          <p:cNvSpPr/>
          <p:nvPr/>
        </p:nvSpPr>
        <p:spPr>
          <a:xfrm>
            <a:off x="8312020" y="6617345"/>
            <a:ext cx="139959" cy="1212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62" name="CaixaDeTexto 21"/>
          <p:cNvSpPr txBox="1"/>
          <p:nvPr/>
        </p:nvSpPr>
        <p:spPr>
          <a:xfrm>
            <a:off x="8451979" y="6547176"/>
            <a:ext cx="1450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/>
              <a:t>PROCESSOS FÍSICOS</a:t>
            </a:r>
          </a:p>
        </p:txBody>
      </p:sp>
      <p:sp>
        <p:nvSpPr>
          <p:cNvPr id="63" name="Retângulo 62"/>
          <p:cNvSpPr/>
          <p:nvPr/>
        </p:nvSpPr>
        <p:spPr>
          <a:xfrm>
            <a:off x="9944647" y="6617344"/>
            <a:ext cx="139959" cy="1212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64" name="CaixaDeTexto 23"/>
          <p:cNvSpPr txBox="1"/>
          <p:nvPr/>
        </p:nvSpPr>
        <p:spPr>
          <a:xfrm>
            <a:off x="10082208" y="6547175"/>
            <a:ext cx="1849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/>
              <a:t>PROCESSOS ELETRÔNICOS</a:t>
            </a:r>
          </a:p>
        </p:txBody>
      </p:sp>
      <p:graphicFrame>
        <p:nvGraphicFramePr>
          <p:cNvPr id="42" name="Gráfico 41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283200"/>
              </p:ext>
            </p:extLst>
          </p:nvPr>
        </p:nvGraphicFramePr>
        <p:xfrm>
          <a:off x="8067670" y="613289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3" name="Gráfico 42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7861486"/>
              </p:ext>
            </p:extLst>
          </p:nvPr>
        </p:nvGraphicFramePr>
        <p:xfrm>
          <a:off x="10148112" y="670591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4" name="Gráfico 4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3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510943"/>
              </p:ext>
            </p:extLst>
          </p:nvPr>
        </p:nvGraphicFramePr>
        <p:xfrm>
          <a:off x="0" y="606103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5" name="Gráfico 44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3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7755614"/>
              </p:ext>
            </p:extLst>
          </p:nvPr>
        </p:nvGraphicFramePr>
        <p:xfrm>
          <a:off x="2014538" y="608009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6" name="Gráfico 4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3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0530039"/>
              </p:ext>
            </p:extLst>
          </p:nvPr>
        </p:nvGraphicFramePr>
        <p:xfrm>
          <a:off x="4029076" y="586711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7" name="Gráfico 4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3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8359161"/>
              </p:ext>
            </p:extLst>
          </p:nvPr>
        </p:nvGraphicFramePr>
        <p:xfrm>
          <a:off x="5954611" y="625776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8" name="Gráfico 4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3595838"/>
              </p:ext>
            </p:extLst>
          </p:nvPr>
        </p:nvGraphicFramePr>
        <p:xfrm>
          <a:off x="5954611" y="2734598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9" name="Gráfico 48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3534552"/>
              </p:ext>
            </p:extLst>
          </p:nvPr>
        </p:nvGraphicFramePr>
        <p:xfrm>
          <a:off x="4029076" y="2705619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0" name="Gráfico 49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3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885630"/>
              </p:ext>
            </p:extLst>
          </p:nvPr>
        </p:nvGraphicFramePr>
        <p:xfrm>
          <a:off x="0" y="2699182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Gráfico 50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3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6377281"/>
              </p:ext>
            </p:extLst>
          </p:nvPr>
        </p:nvGraphicFramePr>
        <p:xfrm>
          <a:off x="2014538" y="2708590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52" name="Gráfico 51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300-000010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2658155"/>
              </p:ext>
            </p:extLst>
          </p:nvPr>
        </p:nvGraphicFramePr>
        <p:xfrm>
          <a:off x="8491207" y="3147862"/>
          <a:ext cx="3248025" cy="313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53" name="Gráfico 52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300-00000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8976416"/>
              </p:ext>
            </p:extLst>
          </p:nvPr>
        </p:nvGraphicFramePr>
        <p:xfrm>
          <a:off x="5987209" y="4806286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54" name="Gráfico 5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3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9173105"/>
              </p:ext>
            </p:extLst>
          </p:nvPr>
        </p:nvGraphicFramePr>
        <p:xfrm>
          <a:off x="0" y="4770870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55" name="Gráfico 54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3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0821735"/>
              </p:ext>
            </p:extLst>
          </p:nvPr>
        </p:nvGraphicFramePr>
        <p:xfrm>
          <a:off x="2046162" y="4732663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56" name="Gráfico 5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300-00000F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7372083"/>
              </p:ext>
            </p:extLst>
          </p:nvPr>
        </p:nvGraphicFramePr>
        <p:xfrm>
          <a:off x="4029744" y="4793325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</p:spTree>
    <p:extLst>
      <p:ext uri="{BB962C8B-B14F-4D97-AF65-F5344CB8AC3E}">
        <p14:creationId xmlns:p14="http://schemas.microsoft.com/office/powerpoint/2010/main" val="279626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5343" y="738231"/>
            <a:ext cx="10548457" cy="54387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4000" dirty="0"/>
          </a:p>
          <a:p>
            <a:pPr marL="0" indent="0" algn="ctr">
              <a:buNone/>
            </a:pPr>
            <a:r>
              <a:rPr lang="pt-BR" sz="4000" dirty="0"/>
              <a:t>FÓRMULAS</a:t>
            </a:r>
          </a:p>
          <a:p>
            <a:pPr marL="0" indent="0">
              <a:buNone/>
            </a:pPr>
            <a:endParaRPr lang="pt-BR" sz="1100" dirty="0"/>
          </a:p>
          <a:p>
            <a:pPr marL="0" indent="0">
              <a:buNone/>
            </a:pPr>
            <a:endParaRPr lang="pt-BR" sz="1100" dirty="0"/>
          </a:p>
          <a:p>
            <a:pPr marL="0" indent="0">
              <a:buNone/>
            </a:pPr>
            <a:endParaRPr lang="pt-BR" sz="1100" dirty="0"/>
          </a:p>
          <a:p>
            <a:pPr marL="0" indent="0">
              <a:buNone/>
            </a:pPr>
            <a:endParaRPr lang="pt-BR" sz="1100" dirty="0"/>
          </a:p>
          <a:p>
            <a:pPr marL="0" indent="0">
              <a:buNone/>
            </a:pPr>
            <a:endParaRPr lang="pt-BR" sz="1100" dirty="0"/>
          </a:p>
          <a:p>
            <a:pPr marL="0" indent="0">
              <a:buNone/>
            </a:pPr>
            <a:endParaRPr lang="pt-BR" sz="1100" dirty="0"/>
          </a:p>
          <a:p>
            <a:pPr marL="0" indent="0">
              <a:buNone/>
            </a:pPr>
            <a:endParaRPr lang="pt-BR" sz="1100" dirty="0"/>
          </a:p>
          <a:p>
            <a:pPr marL="0" indent="0">
              <a:buNone/>
            </a:pPr>
            <a:endParaRPr lang="pt-BR" sz="1100" dirty="0"/>
          </a:p>
          <a:p>
            <a:pPr marL="0" indent="0">
              <a:buNone/>
            </a:pPr>
            <a:endParaRPr lang="pt-BR" sz="1100" dirty="0"/>
          </a:p>
          <a:p>
            <a:pPr marL="0" indent="0">
              <a:buNone/>
            </a:pPr>
            <a:r>
              <a:rPr lang="pt-BR" sz="1100" dirty="0"/>
              <a:t>Cp2º =  Casos Pendentes no 2º Grau.</a:t>
            </a:r>
          </a:p>
          <a:p>
            <a:pPr marL="0" indent="0">
              <a:buNone/>
            </a:pPr>
            <a:r>
              <a:rPr lang="pt-BR" sz="1100" dirty="0"/>
              <a:t>Sus2º = Processos Suspensos ou Sobrestados no 2º Grau por Repercussão Geral.</a:t>
            </a:r>
          </a:p>
          <a:p>
            <a:pPr marL="0" indent="0">
              <a:buNone/>
            </a:pPr>
            <a:r>
              <a:rPr lang="pt-BR" sz="1100" dirty="0"/>
              <a:t>TBaix2º = Total de Processos Baixados no 2º Grau.</a:t>
            </a:r>
          </a:p>
          <a:p>
            <a:pPr marL="0" indent="0">
              <a:buNone/>
            </a:pPr>
            <a:r>
              <a:rPr lang="pt-BR" sz="1100" dirty="0"/>
              <a:t>Dec2º = Total de Decisões Terminativas de Processo no 2º Grau.</a:t>
            </a:r>
          </a:p>
          <a:p>
            <a:pPr marL="0" indent="0">
              <a:buNone/>
            </a:pPr>
            <a:r>
              <a:rPr lang="pt-BR" sz="1100" dirty="0"/>
              <a:t>Cn2º = Casos Novos no 2º Grau.</a:t>
            </a:r>
          </a:p>
        </p:txBody>
      </p:sp>
      <p:sp>
        <p:nvSpPr>
          <p:cNvPr id="2" name="Retângulo 1"/>
          <p:cNvSpPr/>
          <p:nvPr/>
        </p:nvSpPr>
        <p:spPr>
          <a:xfrm>
            <a:off x="863009" y="2538681"/>
            <a:ext cx="529065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TAXA DE CONGESTIONAMENTO LÍQUIDA</a:t>
            </a:r>
          </a:p>
          <a:p>
            <a:pPr algn="ctr"/>
            <a:r>
              <a:rPr lang="pt-B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((Cp2º - Sus2º) / (Cp2º + TBaix2º - Sus2º)) * 100</a:t>
            </a:r>
            <a:endParaRPr lang="pt-BR" sz="20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211332" y="2538681"/>
            <a:ext cx="51424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ÍNDICE DE PRODUTIVIDADE</a:t>
            </a:r>
          </a:p>
          <a:p>
            <a:pPr algn="ctr"/>
            <a:r>
              <a:rPr lang="pt-B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(Dec2º / Cn2º) * 100</a:t>
            </a:r>
            <a:endParaRPr lang="pt-B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759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5343" y="738231"/>
            <a:ext cx="10548457" cy="543873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pt-BR" sz="4000" dirty="0"/>
          </a:p>
          <a:p>
            <a:pPr marL="0" indent="0" algn="ctr">
              <a:buNone/>
            </a:pPr>
            <a:r>
              <a:rPr lang="pt-BR" sz="4000" dirty="0"/>
              <a:t>RELATÓRIO SINTÉTICO</a:t>
            </a:r>
          </a:p>
          <a:p>
            <a:pPr marL="0" indent="0" algn="ctr">
              <a:buNone/>
            </a:pPr>
            <a:r>
              <a:rPr lang="pt-BR" sz="4000" dirty="0" smtClean="0"/>
              <a:t>2019</a:t>
            </a:r>
            <a:endParaRPr lang="pt-BR" sz="4000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3.073 </a:t>
            </a:r>
            <a:r>
              <a:rPr lang="pt-BR" dirty="0"/>
              <a:t>PROCESSOS DISTRIBUÍDOS</a:t>
            </a:r>
          </a:p>
          <a:p>
            <a:pPr marL="0" indent="0" algn="ctr">
              <a:buNone/>
            </a:pPr>
            <a:r>
              <a:rPr lang="pt-BR" dirty="0" smtClean="0"/>
              <a:t>1.970 </a:t>
            </a:r>
            <a:r>
              <a:rPr lang="pt-BR" dirty="0"/>
              <a:t>PROCESSOS JULGADOS</a:t>
            </a:r>
          </a:p>
          <a:p>
            <a:pPr marL="0" indent="0" algn="ctr">
              <a:buNone/>
            </a:pPr>
            <a:r>
              <a:rPr lang="pt-BR" dirty="0" smtClean="0"/>
              <a:t>1.561 </a:t>
            </a:r>
            <a:r>
              <a:rPr lang="pt-BR" dirty="0"/>
              <a:t>PROCESSOS BAIXADOS</a:t>
            </a:r>
          </a:p>
          <a:p>
            <a:pPr marL="0" indent="0" algn="ctr">
              <a:buNone/>
            </a:pPr>
            <a:r>
              <a:rPr lang="pt-BR" dirty="0" smtClean="0"/>
              <a:t>20 </a:t>
            </a:r>
            <a:r>
              <a:rPr lang="pt-BR" dirty="0" smtClean="0"/>
              <a:t>SESSÕES </a:t>
            </a:r>
            <a:r>
              <a:rPr lang="pt-BR" dirty="0"/>
              <a:t>DE JULGAMENTO REALIZADAS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98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Gráfico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913113"/>
              </p:ext>
            </p:extLst>
          </p:nvPr>
        </p:nvGraphicFramePr>
        <p:xfrm>
          <a:off x="4014376" y="4758218"/>
          <a:ext cx="2014538" cy="2099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8" name="Gráfico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9002329"/>
              </p:ext>
            </p:extLst>
          </p:nvPr>
        </p:nvGraphicFramePr>
        <p:xfrm>
          <a:off x="7951146" y="2687435"/>
          <a:ext cx="4240854" cy="4152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Retângulo 28"/>
          <p:cNvSpPr/>
          <p:nvPr/>
        </p:nvSpPr>
        <p:spPr>
          <a:xfrm>
            <a:off x="8361396" y="6516706"/>
            <a:ext cx="3786681" cy="2769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/>
          <p:cNvSpPr/>
          <p:nvPr/>
        </p:nvSpPr>
        <p:spPr>
          <a:xfrm>
            <a:off x="8500029" y="6594556"/>
            <a:ext cx="139959" cy="1212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8639988" y="6516706"/>
            <a:ext cx="1450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/>
              <a:t>PROCESSOS FÍSICOS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10158701" y="6594556"/>
            <a:ext cx="139959" cy="1212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10298660" y="6516706"/>
            <a:ext cx="1849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/>
              <a:t>PROCESSOS ELETRÔNICOS</a:t>
            </a:r>
          </a:p>
        </p:txBody>
      </p:sp>
      <p:graphicFrame>
        <p:nvGraphicFramePr>
          <p:cNvPr id="25" name="Gráfico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6748655"/>
              </p:ext>
            </p:extLst>
          </p:nvPr>
        </p:nvGraphicFramePr>
        <p:xfrm>
          <a:off x="0" y="627747"/>
          <a:ext cx="2030524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Gráfico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491045"/>
              </p:ext>
            </p:extLst>
          </p:nvPr>
        </p:nvGraphicFramePr>
        <p:xfrm>
          <a:off x="1994464" y="624370"/>
          <a:ext cx="4097238" cy="2075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8" name="Gráfico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69965"/>
              </p:ext>
            </p:extLst>
          </p:nvPr>
        </p:nvGraphicFramePr>
        <p:xfrm>
          <a:off x="8066552" y="629208"/>
          <a:ext cx="2014538" cy="2058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0" name="Gráfico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2931667"/>
              </p:ext>
            </p:extLst>
          </p:nvPr>
        </p:nvGraphicFramePr>
        <p:xfrm>
          <a:off x="-6589" y="2688339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1" name="Gráfico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6434997"/>
              </p:ext>
            </p:extLst>
          </p:nvPr>
        </p:nvGraphicFramePr>
        <p:xfrm>
          <a:off x="1981181" y="2687435"/>
          <a:ext cx="2097552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52" name="Gráfico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2457903"/>
              </p:ext>
            </p:extLst>
          </p:nvPr>
        </p:nvGraphicFramePr>
        <p:xfrm>
          <a:off x="4062746" y="2687435"/>
          <a:ext cx="1994464" cy="2075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3" name="Gráfico 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4765347"/>
              </p:ext>
            </p:extLst>
          </p:nvPr>
        </p:nvGraphicFramePr>
        <p:xfrm>
          <a:off x="6000965" y="2687435"/>
          <a:ext cx="2014538" cy="2093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4" name="Gráfico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3117154"/>
              </p:ext>
            </p:extLst>
          </p:nvPr>
        </p:nvGraphicFramePr>
        <p:xfrm>
          <a:off x="4098" y="4755156"/>
          <a:ext cx="2014538" cy="2102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55" name="Gráfico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9472715"/>
              </p:ext>
            </p:extLst>
          </p:nvPr>
        </p:nvGraphicFramePr>
        <p:xfrm>
          <a:off x="2010049" y="4759122"/>
          <a:ext cx="2014538" cy="2098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57" name="Gráfico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0801188"/>
              </p:ext>
            </p:extLst>
          </p:nvPr>
        </p:nvGraphicFramePr>
        <p:xfrm>
          <a:off x="5990483" y="4754011"/>
          <a:ext cx="2014538" cy="2110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0081090" y="622637"/>
            <a:ext cx="2110910" cy="20647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24" name="Gráfico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929928"/>
              </p:ext>
            </p:extLst>
          </p:nvPr>
        </p:nvGraphicFramePr>
        <p:xfrm>
          <a:off x="-6589" y="641793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72" name="Gráfico 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487189"/>
              </p:ext>
            </p:extLst>
          </p:nvPr>
        </p:nvGraphicFramePr>
        <p:xfrm>
          <a:off x="3956652" y="4786312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73" name="Gráfico 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0830711"/>
              </p:ext>
            </p:extLst>
          </p:nvPr>
        </p:nvGraphicFramePr>
        <p:xfrm>
          <a:off x="5910768" y="4786312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44" name="Gráfico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4646982"/>
              </p:ext>
            </p:extLst>
          </p:nvPr>
        </p:nvGraphicFramePr>
        <p:xfrm>
          <a:off x="6091702" y="629208"/>
          <a:ext cx="2014538" cy="2058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28" name="Título 1"/>
          <p:cNvSpPr txBox="1">
            <a:spLocks/>
          </p:cNvSpPr>
          <p:nvPr/>
        </p:nvSpPr>
        <p:spPr>
          <a:xfrm>
            <a:off x="0" y="1"/>
            <a:ext cx="12192000" cy="62865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bg1"/>
                </a:solidFill>
              </a:rPr>
              <a:t>DEMONSTRATIVO DE PROCESSOS BAIXADOS </a:t>
            </a:r>
            <a:r>
              <a:rPr lang="en-US" sz="3200" b="1" dirty="0" smtClean="0">
                <a:solidFill>
                  <a:schemeClr val="bg1"/>
                </a:solidFill>
              </a:rPr>
              <a:t>– </a:t>
            </a:r>
            <a:r>
              <a:rPr lang="en-US" sz="3200" b="1" dirty="0" smtClean="0">
                <a:solidFill>
                  <a:schemeClr val="bg1"/>
                </a:solidFill>
              </a:rPr>
              <a:t>JANEIRO/2019</a:t>
            </a:r>
            <a:endParaRPr lang="pt-BR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41" name="Gráfico 40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519836"/>
              </p:ext>
            </p:extLst>
          </p:nvPr>
        </p:nvGraphicFramePr>
        <p:xfrm>
          <a:off x="8049279" y="623278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graphicFrame>
        <p:nvGraphicFramePr>
          <p:cNvPr id="45" name="Gráfico 44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5367863"/>
              </p:ext>
            </p:extLst>
          </p:nvPr>
        </p:nvGraphicFramePr>
        <p:xfrm>
          <a:off x="10126068" y="615190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graphicFrame>
        <p:nvGraphicFramePr>
          <p:cNvPr id="46" name="Gráfico 4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1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2514780"/>
              </p:ext>
            </p:extLst>
          </p:nvPr>
        </p:nvGraphicFramePr>
        <p:xfrm>
          <a:off x="0" y="638416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graphicFrame>
        <p:nvGraphicFramePr>
          <p:cNvPr id="47" name="Gráfico 4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1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3363655"/>
              </p:ext>
            </p:extLst>
          </p:nvPr>
        </p:nvGraphicFramePr>
        <p:xfrm>
          <a:off x="2027821" y="638416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graphicFrame>
        <p:nvGraphicFramePr>
          <p:cNvPr id="59" name="Gráfico 58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1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1834648"/>
              </p:ext>
            </p:extLst>
          </p:nvPr>
        </p:nvGraphicFramePr>
        <p:xfrm>
          <a:off x="4042359" y="641793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  <p:graphicFrame>
        <p:nvGraphicFramePr>
          <p:cNvPr id="67" name="Gráfico 6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1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138171"/>
              </p:ext>
            </p:extLst>
          </p:nvPr>
        </p:nvGraphicFramePr>
        <p:xfrm>
          <a:off x="6054194" y="591161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3"/>
          </a:graphicData>
        </a:graphic>
      </p:graphicFrame>
      <p:graphicFrame>
        <p:nvGraphicFramePr>
          <p:cNvPr id="68" name="Gráfico 6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1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8588248"/>
              </p:ext>
            </p:extLst>
          </p:nvPr>
        </p:nvGraphicFramePr>
        <p:xfrm>
          <a:off x="4042046" y="2699959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"/>
          </a:graphicData>
        </a:graphic>
      </p:graphicFrame>
      <p:graphicFrame>
        <p:nvGraphicFramePr>
          <p:cNvPr id="69" name="Gráfico 68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1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8293714"/>
              </p:ext>
            </p:extLst>
          </p:nvPr>
        </p:nvGraphicFramePr>
        <p:xfrm>
          <a:off x="22575" y="2662849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"/>
          </a:graphicData>
        </a:graphic>
      </p:graphicFrame>
      <p:graphicFrame>
        <p:nvGraphicFramePr>
          <p:cNvPr id="70" name="Gráfico 69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1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72757"/>
              </p:ext>
            </p:extLst>
          </p:nvPr>
        </p:nvGraphicFramePr>
        <p:xfrm>
          <a:off x="2036817" y="2686628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6"/>
          </a:graphicData>
        </a:graphic>
      </p:graphicFrame>
      <p:graphicFrame>
        <p:nvGraphicFramePr>
          <p:cNvPr id="71" name="Gráfico 70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100-000011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7825195"/>
              </p:ext>
            </p:extLst>
          </p:nvPr>
        </p:nvGraphicFramePr>
        <p:xfrm>
          <a:off x="6051491" y="2662849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"/>
          </a:graphicData>
        </a:graphic>
      </p:graphicFrame>
      <p:graphicFrame>
        <p:nvGraphicFramePr>
          <p:cNvPr id="74" name="Gráfico 7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100-00001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4402057"/>
              </p:ext>
            </p:extLst>
          </p:nvPr>
        </p:nvGraphicFramePr>
        <p:xfrm>
          <a:off x="8626153" y="2986243"/>
          <a:ext cx="3257165" cy="3223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"/>
          </a:graphicData>
        </a:graphic>
      </p:graphicFrame>
      <p:graphicFrame>
        <p:nvGraphicFramePr>
          <p:cNvPr id="79" name="Gráfico 78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100-00000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1056143"/>
              </p:ext>
            </p:extLst>
          </p:nvPr>
        </p:nvGraphicFramePr>
        <p:xfrm>
          <a:off x="6001173" y="4762616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"/>
          </a:graphicData>
        </a:graphic>
      </p:graphicFrame>
      <p:graphicFrame>
        <p:nvGraphicFramePr>
          <p:cNvPr id="80" name="Gráfico 79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1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664051"/>
              </p:ext>
            </p:extLst>
          </p:nvPr>
        </p:nvGraphicFramePr>
        <p:xfrm>
          <a:off x="13283" y="4765384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0"/>
          </a:graphicData>
        </a:graphic>
      </p:graphicFrame>
      <p:graphicFrame>
        <p:nvGraphicFramePr>
          <p:cNvPr id="81" name="Gráfico 80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1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3066565"/>
              </p:ext>
            </p:extLst>
          </p:nvPr>
        </p:nvGraphicFramePr>
        <p:xfrm>
          <a:off x="1999362" y="4754571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1"/>
          </a:graphicData>
        </a:graphic>
      </p:graphicFrame>
      <p:graphicFrame>
        <p:nvGraphicFramePr>
          <p:cNvPr id="82" name="Gráfico 81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1100-00000F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7365634"/>
              </p:ext>
            </p:extLst>
          </p:nvPr>
        </p:nvGraphicFramePr>
        <p:xfrm>
          <a:off x="4042164" y="4771647"/>
          <a:ext cx="2014538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2"/>
          </a:graphicData>
        </a:graphic>
      </p:graphicFrame>
    </p:spTree>
    <p:extLst>
      <p:ext uri="{BB962C8B-B14F-4D97-AF65-F5344CB8AC3E}">
        <p14:creationId xmlns:p14="http://schemas.microsoft.com/office/powerpoint/2010/main" val="114848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535459"/>
            <a:ext cx="10439400" cy="5641504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CONCEITOS</a:t>
            </a:r>
          </a:p>
          <a:p>
            <a:pPr marL="0" indent="0">
              <a:buNone/>
            </a:pP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Taxa de Congestionamento Líquida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Relação entre os processos em trâmite e os processos baixados, EXCLUINDO os processos sobrestados por paradigma. Leva-se em conta o estoque e baixa processual do ano vigente.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Taxa de Congestionamento Bruta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Relação entre os processos em trâmite e os processos baixados, INCLUINDO os processos sobrestados por paradigma. Leva-se em conta o estoque e baixa processual do ano vigente.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Taxa de Congestionamento (últimos 12 meses)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– Considera-se, para cálculo da taxa, o estoque e a baixa processual dos últimos 12 meses.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70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03C11E0B-9BAA-4942-AC71-14B933EBF198}"/>
              </a:ext>
            </a:extLst>
          </p:cNvPr>
          <p:cNvSpPr txBox="1"/>
          <p:nvPr/>
        </p:nvSpPr>
        <p:spPr>
          <a:xfrm>
            <a:off x="190500" y="6127099"/>
            <a:ext cx="1200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/>
              <a:t>TAXA DE CONGESTIONAMENTO LÍQUIDA                                                TAXA DE CONGESTIONAMENTO BRUTA                                   TAXA DE CONGESTIONAMENTO LÍQUIDA (ÚLTIMOS 12 MESES)</a:t>
            </a:r>
          </a:p>
          <a:p>
            <a:endParaRPr lang="pt-BR" sz="1200" b="1" dirty="0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xmlns="" id="{11242CE1-57B6-4F15-B69A-159FD475A649}"/>
              </a:ext>
            </a:extLst>
          </p:cNvPr>
          <p:cNvSpPr/>
          <p:nvPr/>
        </p:nvSpPr>
        <p:spPr>
          <a:xfrm>
            <a:off x="285236" y="6441577"/>
            <a:ext cx="271848" cy="23670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xmlns="" id="{F6940EE9-7499-48C6-8C37-F159D26BA01B}"/>
              </a:ext>
            </a:extLst>
          </p:cNvPr>
          <p:cNvSpPr/>
          <p:nvPr/>
        </p:nvSpPr>
        <p:spPr>
          <a:xfrm>
            <a:off x="594155" y="6434876"/>
            <a:ext cx="271848" cy="236709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xmlns="" id="{4C3E7B7D-FAF3-4B87-BCF5-0FB5BE243608}"/>
              </a:ext>
            </a:extLst>
          </p:cNvPr>
          <p:cNvSpPr/>
          <p:nvPr/>
        </p:nvSpPr>
        <p:spPr>
          <a:xfrm>
            <a:off x="903074" y="6432087"/>
            <a:ext cx="271848" cy="2367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xmlns="" id="{A18DFBB7-EFEC-4082-8E32-1BC29990C2AE}"/>
              </a:ext>
            </a:extLst>
          </p:cNvPr>
          <p:cNvSpPr/>
          <p:nvPr/>
        </p:nvSpPr>
        <p:spPr>
          <a:xfrm>
            <a:off x="4185018" y="6443770"/>
            <a:ext cx="271848" cy="236709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xmlns="" id="{EE826C36-6CDC-4E2D-9D8E-6A66086A25B3}"/>
              </a:ext>
            </a:extLst>
          </p:cNvPr>
          <p:cNvSpPr/>
          <p:nvPr/>
        </p:nvSpPr>
        <p:spPr>
          <a:xfrm>
            <a:off x="4493937" y="6437069"/>
            <a:ext cx="271848" cy="236709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xmlns="" id="{60A4D5CD-53D3-4B27-9C19-39F3AB08443A}"/>
              </a:ext>
            </a:extLst>
          </p:cNvPr>
          <p:cNvSpPr/>
          <p:nvPr/>
        </p:nvSpPr>
        <p:spPr>
          <a:xfrm>
            <a:off x="4802856" y="6434280"/>
            <a:ext cx="271848" cy="236709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xmlns="" id="{6CA22A24-09D0-451A-A3C3-55ED1D5C0D4B}"/>
              </a:ext>
            </a:extLst>
          </p:cNvPr>
          <p:cNvSpPr/>
          <p:nvPr/>
        </p:nvSpPr>
        <p:spPr>
          <a:xfrm>
            <a:off x="7579498" y="6443770"/>
            <a:ext cx="271848" cy="236709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2" name="grafico_1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0352054"/>
              </p:ext>
            </p:extLst>
          </p:nvPr>
        </p:nvGraphicFramePr>
        <p:xfrm>
          <a:off x="0" y="0"/>
          <a:ext cx="12192000" cy="598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062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ixaDeTexto 24">
            <a:extLst>
              <a:ext uri="{FF2B5EF4-FFF2-40B4-BE49-F238E27FC236}">
                <a16:creationId xmlns:a16="http://schemas.microsoft.com/office/drawing/2014/main" xmlns="" id="{8B64C077-DC91-40C4-8FA6-EDEEAE38114A}"/>
              </a:ext>
            </a:extLst>
          </p:cNvPr>
          <p:cNvSpPr txBox="1"/>
          <p:nvPr/>
        </p:nvSpPr>
        <p:spPr>
          <a:xfrm>
            <a:off x="190500" y="6127099"/>
            <a:ext cx="1200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/>
              <a:t>TAXA DE CONGESTIONAMENTO LÍQUIDA                                                TAXA DE CONGESTIONAMENTO BRUTA                                   TAXA DE CONGESTIONAMENTO LÍQUIDA (ÚLTIMOS 12 MESES)</a:t>
            </a:r>
          </a:p>
          <a:p>
            <a:endParaRPr lang="pt-BR" sz="1200" b="1" dirty="0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xmlns="" id="{722016B9-64E6-4FFA-897F-E968C4E8F04B}"/>
              </a:ext>
            </a:extLst>
          </p:cNvPr>
          <p:cNvSpPr/>
          <p:nvPr/>
        </p:nvSpPr>
        <p:spPr>
          <a:xfrm>
            <a:off x="285236" y="6441577"/>
            <a:ext cx="271848" cy="23670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xmlns="" id="{5A86EBB5-37F4-4A9F-B58D-B1AE199BE749}"/>
              </a:ext>
            </a:extLst>
          </p:cNvPr>
          <p:cNvSpPr/>
          <p:nvPr/>
        </p:nvSpPr>
        <p:spPr>
          <a:xfrm>
            <a:off x="594155" y="6434876"/>
            <a:ext cx="271848" cy="236709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xmlns="" id="{8C01D9AB-F5A1-4682-9179-445C9B55C472}"/>
              </a:ext>
            </a:extLst>
          </p:cNvPr>
          <p:cNvSpPr/>
          <p:nvPr/>
        </p:nvSpPr>
        <p:spPr>
          <a:xfrm>
            <a:off x="903074" y="6432087"/>
            <a:ext cx="271848" cy="2367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xmlns="" id="{7EB536EF-6F36-43B3-8FD0-30B4E0ABF9BA}"/>
              </a:ext>
            </a:extLst>
          </p:cNvPr>
          <p:cNvSpPr/>
          <p:nvPr/>
        </p:nvSpPr>
        <p:spPr>
          <a:xfrm>
            <a:off x="4185018" y="6443770"/>
            <a:ext cx="271848" cy="236709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xmlns="" id="{FA38ADCE-B4DA-4227-BEB3-9D6473A26D8D}"/>
              </a:ext>
            </a:extLst>
          </p:cNvPr>
          <p:cNvSpPr/>
          <p:nvPr/>
        </p:nvSpPr>
        <p:spPr>
          <a:xfrm>
            <a:off x="4493937" y="6437069"/>
            <a:ext cx="271848" cy="236709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xmlns="" id="{1D3CC2B2-DC82-4DC0-AB7B-44D554481636}"/>
              </a:ext>
            </a:extLst>
          </p:cNvPr>
          <p:cNvSpPr/>
          <p:nvPr/>
        </p:nvSpPr>
        <p:spPr>
          <a:xfrm>
            <a:off x="4802856" y="6434280"/>
            <a:ext cx="271848" cy="236709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xmlns="" id="{92BBC7E0-D1C7-4B74-B6BF-945AB38B2124}"/>
              </a:ext>
            </a:extLst>
          </p:cNvPr>
          <p:cNvSpPr/>
          <p:nvPr/>
        </p:nvSpPr>
        <p:spPr>
          <a:xfrm>
            <a:off x="7579498" y="6443770"/>
            <a:ext cx="271848" cy="23670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1" name="grafico_2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3642438"/>
              </p:ext>
            </p:extLst>
          </p:nvPr>
        </p:nvGraphicFramePr>
        <p:xfrm>
          <a:off x="1" y="1"/>
          <a:ext cx="12192000" cy="6035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38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310490D9-74E9-40AB-A790-2A4083B9BC4C}"/>
              </a:ext>
            </a:extLst>
          </p:cNvPr>
          <p:cNvSpPr txBox="1"/>
          <p:nvPr/>
        </p:nvSpPr>
        <p:spPr>
          <a:xfrm>
            <a:off x="190500" y="6127099"/>
            <a:ext cx="1200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/>
              <a:t>TAXA DE CONGESTIONAMENTO LÍQUIDA                                                TAXA DE CONGESTIONAMENTO BRUTA                                   TAXA DE CONGESTIONAMENTO LÍQUIDA (ÚLTIMOS 12 MESES)</a:t>
            </a:r>
          </a:p>
          <a:p>
            <a:endParaRPr lang="pt-BR" sz="1200" b="1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xmlns="" id="{75E04C7B-CEEC-4CA8-8C5D-5D17707E3EF8}"/>
              </a:ext>
            </a:extLst>
          </p:cNvPr>
          <p:cNvSpPr/>
          <p:nvPr/>
        </p:nvSpPr>
        <p:spPr>
          <a:xfrm>
            <a:off x="285236" y="6441577"/>
            <a:ext cx="271848" cy="23670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xmlns="" id="{F009E711-7681-4121-8A66-3088B23DA2FF}"/>
              </a:ext>
            </a:extLst>
          </p:cNvPr>
          <p:cNvSpPr/>
          <p:nvPr/>
        </p:nvSpPr>
        <p:spPr>
          <a:xfrm>
            <a:off x="594155" y="6434876"/>
            <a:ext cx="271848" cy="236709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xmlns="" id="{60CBEE97-A5DF-4790-AF24-DCB7BC24EAE0}"/>
              </a:ext>
            </a:extLst>
          </p:cNvPr>
          <p:cNvSpPr/>
          <p:nvPr/>
        </p:nvSpPr>
        <p:spPr>
          <a:xfrm>
            <a:off x="903074" y="6432087"/>
            <a:ext cx="271848" cy="2367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xmlns="" id="{B4BA82DD-5EE5-4FBC-B690-9E1E0CE69FDA}"/>
              </a:ext>
            </a:extLst>
          </p:cNvPr>
          <p:cNvSpPr/>
          <p:nvPr/>
        </p:nvSpPr>
        <p:spPr>
          <a:xfrm>
            <a:off x="4185018" y="6443770"/>
            <a:ext cx="271848" cy="236709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xmlns="" id="{F4B5E536-FD5E-48D2-9DF0-C80C45D664A7}"/>
              </a:ext>
            </a:extLst>
          </p:cNvPr>
          <p:cNvSpPr/>
          <p:nvPr/>
        </p:nvSpPr>
        <p:spPr>
          <a:xfrm>
            <a:off x="4493937" y="6437069"/>
            <a:ext cx="271848" cy="236709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xmlns="" id="{20054B8D-E796-43DC-8FB2-A59F62732F33}"/>
              </a:ext>
            </a:extLst>
          </p:cNvPr>
          <p:cNvSpPr/>
          <p:nvPr/>
        </p:nvSpPr>
        <p:spPr>
          <a:xfrm>
            <a:off x="4802856" y="6434280"/>
            <a:ext cx="271848" cy="236709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xmlns="" id="{D9015B99-A93F-4122-9B51-20F8A217B4AA}"/>
              </a:ext>
            </a:extLst>
          </p:cNvPr>
          <p:cNvSpPr/>
          <p:nvPr/>
        </p:nvSpPr>
        <p:spPr>
          <a:xfrm>
            <a:off x="7579498" y="6443770"/>
            <a:ext cx="271848" cy="23670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2" name="grafico_3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219084"/>
              </p:ext>
            </p:extLst>
          </p:nvPr>
        </p:nvGraphicFramePr>
        <p:xfrm>
          <a:off x="1" y="0"/>
          <a:ext cx="12192000" cy="6127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256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FA6A9880-732D-4E41-AFDC-B093A8E91EEF}"/>
              </a:ext>
            </a:extLst>
          </p:cNvPr>
          <p:cNvSpPr txBox="1"/>
          <p:nvPr/>
        </p:nvSpPr>
        <p:spPr>
          <a:xfrm>
            <a:off x="190500" y="6127099"/>
            <a:ext cx="1200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/>
              <a:t>TAXA DE CONGESTIONAMENTO LÍQUIDA                                                TAXA DE CONGESTIONAMENTO BRUTA                                   TAXA DE CONGESTIONAMENTO LÍQUIDA (ÚLTIMOS 12 MESES)</a:t>
            </a:r>
          </a:p>
          <a:p>
            <a:endParaRPr lang="pt-BR" sz="1200" b="1" dirty="0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xmlns="" id="{94A920B4-7397-4911-99CE-3AE34417CB39}"/>
              </a:ext>
            </a:extLst>
          </p:cNvPr>
          <p:cNvSpPr/>
          <p:nvPr/>
        </p:nvSpPr>
        <p:spPr>
          <a:xfrm>
            <a:off x="594155" y="6434876"/>
            <a:ext cx="271848" cy="236709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xmlns="" id="{A9F9A084-C498-4C85-A256-0BE60C83943E}"/>
              </a:ext>
            </a:extLst>
          </p:cNvPr>
          <p:cNvSpPr/>
          <p:nvPr/>
        </p:nvSpPr>
        <p:spPr>
          <a:xfrm>
            <a:off x="903074" y="6432087"/>
            <a:ext cx="271848" cy="2367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xmlns="" id="{7C272C60-72BA-4E7C-8B7E-76D023587E14}"/>
              </a:ext>
            </a:extLst>
          </p:cNvPr>
          <p:cNvSpPr/>
          <p:nvPr/>
        </p:nvSpPr>
        <p:spPr>
          <a:xfrm>
            <a:off x="4185018" y="6443770"/>
            <a:ext cx="271848" cy="236709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xmlns="" id="{D0EA58E7-F25C-43B9-9B7D-64EECCE1125E}"/>
              </a:ext>
            </a:extLst>
          </p:cNvPr>
          <p:cNvSpPr/>
          <p:nvPr/>
        </p:nvSpPr>
        <p:spPr>
          <a:xfrm>
            <a:off x="4493937" y="6437069"/>
            <a:ext cx="271848" cy="236709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xmlns="" id="{C3008731-2DC5-4E3F-BB30-F64B2604C69A}"/>
              </a:ext>
            </a:extLst>
          </p:cNvPr>
          <p:cNvSpPr/>
          <p:nvPr/>
        </p:nvSpPr>
        <p:spPr>
          <a:xfrm>
            <a:off x="4802856" y="6434280"/>
            <a:ext cx="271848" cy="236709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xmlns="" id="{44D7193F-09F7-4B11-B47A-71F913BD2E8C}"/>
              </a:ext>
            </a:extLst>
          </p:cNvPr>
          <p:cNvSpPr/>
          <p:nvPr/>
        </p:nvSpPr>
        <p:spPr>
          <a:xfrm>
            <a:off x="7579498" y="6443770"/>
            <a:ext cx="271848" cy="23670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xmlns="" id="{8DD49665-83C7-4C02-A4DC-4F3E6D586C33}"/>
              </a:ext>
            </a:extLst>
          </p:cNvPr>
          <p:cNvSpPr/>
          <p:nvPr/>
        </p:nvSpPr>
        <p:spPr>
          <a:xfrm>
            <a:off x="285236" y="6441577"/>
            <a:ext cx="271848" cy="23670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2" name="grafico_4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3648062"/>
              </p:ext>
            </p:extLst>
          </p:nvPr>
        </p:nvGraphicFramePr>
        <p:xfrm>
          <a:off x="1" y="0"/>
          <a:ext cx="12192000" cy="6127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036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13730</TotalTime>
  <Words>960</Words>
  <Application>Microsoft Office PowerPoint</Application>
  <PresentationFormat>Widescreen</PresentationFormat>
  <Paragraphs>200</Paragraphs>
  <Slides>31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Tema do Office</vt:lpstr>
      <vt:lpstr>RELATÓRIO MENSAL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Robison Karls Custódio</dc:creator>
  <cp:lastModifiedBy>Adriano Christyan Rezende Guimarães</cp:lastModifiedBy>
  <cp:revision>686</cp:revision>
  <cp:lastPrinted>2017-04-10T19:36:38Z</cp:lastPrinted>
  <dcterms:created xsi:type="dcterms:W3CDTF">2017-04-10T13:31:40Z</dcterms:created>
  <dcterms:modified xsi:type="dcterms:W3CDTF">2019-02-04T18:45:02Z</dcterms:modified>
</cp:coreProperties>
</file>