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30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71ADB-B14A-4CA1-89BA-98651771D074}" type="datetimeFigureOut">
              <a:rPr lang="pt-BR" smtClean="0"/>
              <a:t>20/08/2020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1EAE9-346E-43E2-BE9E-A1F25D55B0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62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9723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839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29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0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98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9879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228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088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10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EAE9-346E-43E2-BE9E-A1F25D55B0AD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918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2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9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8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4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9E4-8315-824E-A470-995D84989AAD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B39F-A311-C548-8F1D-D0A2A6C005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6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2" y="2316442"/>
            <a:ext cx="5273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PERÍODO DE 20.03 A 20.06.2020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COORDENADORIA DE RECURSOS HUMANOS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(Assessoria </a:t>
            </a:r>
            <a:r>
              <a:rPr lang="en-US" dirty="0" err="1" smtClean="0">
                <a:solidFill>
                  <a:srgbClr val="FFFF00"/>
                </a:solidFill>
              </a:rPr>
              <a:t>Jurídica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Adm</a:t>
            </a:r>
            <a:r>
              <a:rPr lang="en-US" dirty="0" smtClean="0">
                <a:solidFill>
                  <a:srgbClr val="FFFF00"/>
                </a:solidFill>
              </a:rPr>
              <a:t>, RAE)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962773"/>
            <a:ext cx="45969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Despachou </a:t>
            </a:r>
            <a:r>
              <a:rPr lang="pt-BR" dirty="0">
                <a:solidFill>
                  <a:schemeClr val="bg1"/>
                </a:solidFill>
              </a:rPr>
              <a:t>em 2.551 </a:t>
            </a:r>
            <a:r>
              <a:rPr lang="pt-BR" dirty="0" smtClean="0">
                <a:solidFill>
                  <a:schemeClr val="bg1"/>
                </a:solidFill>
              </a:rPr>
              <a:t>expedientes;</a:t>
            </a:r>
            <a:endParaRPr lang="pt-BR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Impulsionou 465 processos recebidos na Coordenadoria;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Emitiu 93 pareceres técnicos jurídicos;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O Setor do RAE: - Distribuiu </a:t>
            </a:r>
            <a:r>
              <a:rPr lang="pt-BR" dirty="0" smtClean="0">
                <a:solidFill>
                  <a:schemeClr val="bg1"/>
                </a:solidFill>
              </a:rPr>
              <a:t>918 </a:t>
            </a:r>
            <a:r>
              <a:rPr lang="pt-BR" dirty="0">
                <a:solidFill>
                  <a:schemeClr val="bg1"/>
                </a:solidFill>
              </a:rPr>
              <a:t>expedientes entre os setores da CRH;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Autuou </a:t>
            </a:r>
            <a:r>
              <a:rPr lang="pt-BR" dirty="0" smtClean="0">
                <a:solidFill>
                  <a:schemeClr val="bg1"/>
                </a:solidFill>
              </a:rPr>
              <a:t>199 </a:t>
            </a:r>
            <a:r>
              <a:rPr lang="pt-BR" dirty="0">
                <a:solidFill>
                  <a:schemeClr val="bg1"/>
                </a:solidFill>
              </a:rPr>
              <a:t>processos;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Publicou 272 decisões da Presidência;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Procedeu </a:t>
            </a:r>
            <a:r>
              <a:rPr lang="pt-BR" dirty="0" smtClean="0">
                <a:solidFill>
                  <a:schemeClr val="bg1"/>
                </a:solidFill>
              </a:rPr>
              <a:t>489 </a:t>
            </a:r>
            <a:r>
              <a:rPr lang="pt-BR" dirty="0">
                <a:solidFill>
                  <a:schemeClr val="bg1"/>
                </a:solidFill>
              </a:rPr>
              <a:t>comunicações de atos processuais;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</a:t>
            </a:r>
            <a:r>
              <a:rPr lang="pt-BR" dirty="0" smtClean="0">
                <a:solidFill>
                  <a:schemeClr val="bg1"/>
                </a:solidFill>
              </a:rPr>
              <a:t>89 </a:t>
            </a:r>
            <a:r>
              <a:rPr lang="pt-BR" dirty="0">
                <a:solidFill>
                  <a:schemeClr val="bg1"/>
                </a:solidFill>
              </a:rPr>
              <a:t>Portarias (referentes a nomeação e designação);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Manifestou em </a:t>
            </a:r>
            <a:r>
              <a:rPr lang="pt-BR" dirty="0" smtClean="0">
                <a:solidFill>
                  <a:schemeClr val="bg1"/>
                </a:solidFill>
              </a:rPr>
              <a:t>537 </a:t>
            </a:r>
            <a:r>
              <a:rPr lang="pt-BR" dirty="0">
                <a:solidFill>
                  <a:schemeClr val="bg1"/>
                </a:solidFill>
              </a:rPr>
              <a:t>processos em trâmite na CRH (DPP/DRH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09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0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CENTRAL DE ATENDIMENTO - CRH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Atendimento via sistema SDK - 4406;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Atendimento via </a:t>
            </a:r>
            <a:r>
              <a:rPr lang="pt-BR" dirty="0" err="1" smtClean="0">
                <a:solidFill>
                  <a:schemeClr val="bg1"/>
                </a:solidFill>
              </a:rPr>
              <a:t>whatsapp</a:t>
            </a:r>
            <a:r>
              <a:rPr lang="pt-BR" dirty="0" smtClean="0">
                <a:solidFill>
                  <a:schemeClr val="bg1"/>
                </a:solidFill>
              </a:rPr>
              <a:t> - 1630;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Atendimento via e-mail - 777;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Ligações recebidas - 2639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Ligações realizadas - 1863;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74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8766" y="2670178"/>
            <a:ext cx="496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   PROJETOS - CRH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901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COORDENADORIA DE RECURSOS HUMANOS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56092" y="3039510"/>
            <a:ext cx="459693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o WEBNÁRIO </a:t>
            </a:r>
            <a:r>
              <a:rPr lang="pt-BR" dirty="0">
                <a:solidFill>
                  <a:schemeClr val="bg1"/>
                </a:solidFill>
              </a:rPr>
              <a:t>– O Trabalho no atual contexto;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Finalizado o processo de Homologação </a:t>
            </a:r>
            <a:r>
              <a:rPr lang="pt-BR" dirty="0">
                <a:solidFill>
                  <a:schemeClr val="bg1"/>
                </a:solidFill>
              </a:rPr>
              <a:t>da Avaliação de Desempenho de 2019;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Procedeu o Levantamento </a:t>
            </a:r>
            <a:r>
              <a:rPr lang="pt-BR" dirty="0">
                <a:solidFill>
                  <a:schemeClr val="bg1"/>
                </a:solidFill>
              </a:rPr>
              <a:t>de hierarquia de 2.500 servidores;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Finalizou o processo de Avaliação </a:t>
            </a:r>
            <a:r>
              <a:rPr lang="pt-BR" dirty="0">
                <a:solidFill>
                  <a:schemeClr val="bg1"/>
                </a:solidFill>
              </a:rPr>
              <a:t>de Desempenho Mensal (processo completo);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Impulsionou os Processos </a:t>
            </a:r>
            <a:r>
              <a:rPr lang="pt-BR" dirty="0">
                <a:solidFill>
                  <a:schemeClr val="bg1"/>
                </a:solidFill>
              </a:rPr>
              <a:t>de Estabilidade </a:t>
            </a:r>
            <a:r>
              <a:rPr lang="pt-BR" dirty="0" smtClean="0">
                <a:solidFill>
                  <a:schemeClr val="bg1"/>
                </a:solidFill>
              </a:rPr>
              <a:t>e já encaminhados </a:t>
            </a:r>
            <a:r>
              <a:rPr lang="pt-BR" dirty="0">
                <a:solidFill>
                  <a:schemeClr val="bg1"/>
                </a:solidFill>
              </a:rPr>
              <a:t>para o Conselho da Magistratura;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o Controle </a:t>
            </a:r>
            <a:r>
              <a:rPr lang="pt-BR" dirty="0">
                <a:solidFill>
                  <a:schemeClr val="bg1"/>
                </a:solidFill>
              </a:rPr>
              <a:t>da Execução dos projetos estratégicos da CRH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76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8766" y="2670178"/>
            <a:ext cx="496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901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PAGAMENTO DE PESSOAL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56092" y="2670178"/>
            <a:ext cx="45969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as folhas de pagamento dos servidores do PJMT, referentes aos meses de março, abril, maio/2020. Em execução a folha de junho/2020;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a folha VIPAE – Agende de Infância e Juventude;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a folha VICMC – Verba Indenizatória de Cumprimento dos Oficiais de Justiça;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folha de pagamento – rescisão – </a:t>
            </a:r>
            <a:r>
              <a:rPr lang="pt-BR" dirty="0" err="1">
                <a:solidFill>
                  <a:schemeClr val="bg1"/>
                </a:solidFill>
              </a:rPr>
              <a:t>ex</a:t>
            </a:r>
            <a:r>
              <a:rPr lang="pt-BR" dirty="0">
                <a:solidFill>
                  <a:schemeClr val="bg1"/>
                </a:solidFill>
              </a:rPr>
              <a:t> servidores e aposentados;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Impulsionou </a:t>
            </a:r>
            <a:r>
              <a:rPr lang="pt-BR" dirty="0" smtClean="0">
                <a:solidFill>
                  <a:schemeClr val="bg1"/>
                </a:solidFill>
              </a:rPr>
              <a:t>46 processos </a:t>
            </a:r>
            <a:r>
              <a:rPr lang="pt-BR" dirty="0">
                <a:solidFill>
                  <a:schemeClr val="bg1"/>
                </a:solidFill>
              </a:rPr>
              <a:t>e planilhas de cálculos de aposentadorias e pensões;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Impulsionou </a:t>
            </a:r>
            <a:r>
              <a:rPr lang="pt-BR" dirty="0" smtClean="0">
                <a:solidFill>
                  <a:schemeClr val="bg1"/>
                </a:solidFill>
              </a:rPr>
              <a:t>14 processos </a:t>
            </a:r>
            <a:r>
              <a:rPr lang="pt-BR" dirty="0">
                <a:solidFill>
                  <a:schemeClr val="bg1"/>
                </a:solidFill>
              </a:rPr>
              <a:t>de certidões e </a:t>
            </a:r>
            <a:r>
              <a:rPr lang="pt-BR" dirty="0" smtClean="0">
                <a:solidFill>
                  <a:schemeClr val="bg1"/>
                </a:solidFill>
              </a:rPr>
              <a:t>declarações DE Contribuição;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Impulsionou 21 Processos de Aposentadoria e Pensão – Informações ao TCE (Relatório Técnico)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40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2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PAGAMENTO DE PESSOAL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76690"/>
            <a:ext cx="45969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Elaborou </a:t>
            </a:r>
            <a:r>
              <a:rPr lang="pt-BR" dirty="0">
                <a:solidFill>
                  <a:schemeClr val="bg1"/>
                </a:solidFill>
              </a:rPr>
              <a:t>a RAIS/2020 – exercício 2019, para transmissão em conjunto com o Departamento de Pagamento de Magistrados;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Finalizado os cálculos atinentes à Consulta </a:t>
            </a:r>
            <a:r>
              <a:rPr lang="pt-BR" dirty="0" smtClean="0">
                <a:solidFill>
                  <a:schemeClr val="bg1"/>
                </a:solidFill>
              </a:rPr>
              <a:t>02/2014;</a:t>
            </a: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Elaborou a GFIP dos servidores do mês de </a:t>
            </a:r>
            <a:r>
              <a:rPr lang="pt-BR" dirty="0" smtClean="0">
                <a:solidFill>
                  <a:schemeClr val="bg1"/>
                </a:solidFill>
              </a:rPr>
              <a:t>março/2020</a:t>
            </a:r>
            <a:r>
              <a:rPr lang="pt-BR" dirty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Informou ao TCE acerca da folha de admitidos e exonerados referentes aos meses de março, abril e maio/2020;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Elaborou as Guias Previdenciárias dos Servidores Cedidos, para o Departamento Financeiro;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2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2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PAGAMENTO DE PESSOAL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Elaborou as Guias Previdenciários RPPS – Segurado e Patronal do mês de março/2020;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77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0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RECURSOS HUMANOS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 Gerência de Cadastro Informou </a:t>
            </a:r>
            <a:r>
              <a:rPr lang="pt-BR" dirty="0">
                <a:solidFill>
                  <a:schemeClr val="bg1"/>
                </a:solidFill>
              </a:rPr>
              <a:t>nos autos – Auditoria do Controle Interno – acerca dos 1440 minutos existentes no saldo dos servidores, impactando-os diretamente no Banco de Horas para saneamento dos dados;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Informou nos autos – Auditoria do Controle Interno – as funcionalidades sobre controle de frequência as funcionalidades que não estão parametrizadas com as normas vigentes;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Informou nos autos – Auditoria do Controle Interno – os servidores que possuem crédito superior a 02 horas diárias;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Informou nos autos – Auditoria do Controle Interno – as inconsistências dos créditos oriundo do recesso forense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0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0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RECURSOS HUMANOS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Realizou a conferência da atualização cadastral;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Confeccionou folha de pagamento dos estagiários referentes aos meses de março, </a:t>
            </a:r>
            <a:r>
              <a:rPr lang="pt-BR" dirty="0" smtClean="0">
                <a:solidFill>
                  <a:schemeClr val="bg1"/>
                </a:solidFill>
              </a:rPr>
              <a:t>abril </a:t>
            </a:r>
            <a:r>
              <a:rPr lang="pt-BR" dirty="0">
                <a:solidFill>
                  <a:schemeClr val="bg1"/>
                </a:solidFill>
              </a:rPr>
              <a:t>e maio/2020 e enviado ao CIEE. Folha de junho, em confecção;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Impulsionados </a:t>
            </a:r>
            <a:r>
              <a:rPr lang="pt-BR" dirty="0" smtClean="0">
                <a:solidFill>
                  <a:schemeClr val="bg1"/>
                </a:solidFill>
              </a:rPr>
              <a:t>61 processos </a:t>
            </a:r>
            <a:r>
              <a:rPr lang="pt-BR" dirty="0">
                <a:solidFill>
                  <a:schemeClr val="bg1"/>
                </a:solidFill>
              </a:rPr>
              <a:t>acerca da progressão funcional;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bg1"/>
                </a:solidFill>
              </a:rPr>
              <a:t>Elaborado a progressão funcional horizontal dos servidores que completaram o interstício –período de março a maio/2020 – e daqueles servidores remanescentes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  <a:endParaRPr lang="pt-BR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 Gerência de Expediente de 1ª e 2ª Instância Informou </a:t>
            </a:r>
            <a:r>
              <a:rPr lang="pt-BR" dirty="0">
                <a:solidFill>
                  <a:schemeClr val="bg1"/>
                </a:solidFill>
              </a:rPr>
              <a:t>em </a:t>
            </a:r>
            <a:r>
              <a:rPr lang="pt-BR" dirty="0" smtClean="0">
                <a:solidFill>
                  <a:schemeClr val="bg1"/>
                </a:solidFill>
              </a:rPr>
              <a:t>67 </a:t>
            </a:r>
            <a:r>
              <a:rPr lang="pt-BR" dirty="0">
                <a:solidFill>
                  <a:schemeClr val="bg1"/>
                </a:solidFill>
              </a:rPr>
              <a:t>processos referentes à </a:t>
            </a:r>
            <a:r>
              <a:rPr lang="pt-BR" dirty="0" smtClean="0">
                <a:solidFill>
                  <a:schemeClr val="bg1"/>
                </a:solidFill>
              </a:rPr>
              <a:t>aposentadoria</a:t>
            </a: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68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0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DEPARTAMENTO DE RECURSOS HUMANOS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 Gerência Setorial de Concursos Públicos – DRH, realizou 5231 andamento em expedientes no CIA;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983 andamento em processos no CIA;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Informou em 75 processos de nomeação – candidatos indicados a nomeação em decorrência de decisão, aposentadoria, exoneração e desistência.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Manifestou em 7 processos atinentes a medidas judiciais, acerca de nomeação em concurso no TJMT.</a:t>
            </a: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5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H-NE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340" y="2319364"/>
            <a:ext cx="52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AMBULATÓRIO MÉDICO E PROGRAMA BEM VIVER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0533" y="2688696"/>
            <a:ext cx="4596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423 consultas médicas;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931 consultas psicológicas;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13.298 atendimento de fisioterapia;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05 atendimento odontológicos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Realizou </a:t>
            </a:r>
            <a:r>
              <a:rPr lang="pt-BR" dirty="0">
                <a:solidFill>
                  <a:schemeClr val="bg1"/>
                </a:solidFill>
              </a:rPr>
              <a:t>4</a:t>
            </a:r>
            <a:r>
              <a:rPr lang="pt-BR" dirty="0" smtClean="0">
                <a:solidFill>
                  <a:schemeClr val="bg1"/>
                </a:solidFill>
              </a:rPr>
              <a:t>0 aulas de atividades físicas </a:t>
            </a:r>
            <a:r>
              <a:rPr lang="pt-BR" i="1" dirty="0" err="1" smtClean="0">
                <a:solidFill>
                  <a:schemeClr val="bg1"/>
                </a:solidFill>
              </a:rPr>
              <a:t>on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line</a:t>
            </a:r>
            <a:r>
              <a:rPr lang="pt-BR" dirty="0" smtClean="0">
                <a:solidFill>
                  <a:schemeClr val="bg1"/>
                </a:solidFill>
              </a:rPr>
              <a:t> com educadores físicos;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52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701</Words>
  <Application>Microsoft Office PowerPoint</Application>
  <PresentationFormat>Apresentação na tela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rodrigo venuti da costa</dc:creator>
  <cp:lastModifiedBy>Laura Carla Caselli Figueiredo</cp:lastModifiedBy>
  <cp:revision>43</cp:revision>
  <dcterms:created xsi:type="dcterms:W3CDTF">2020-06-16T23:26:34Z</dcterms:created>
  <dcterms:modified xsi:type="dcterms:W3CDTF">2020-08-20T17:05:20Z</dcterms:modified>
</cp:coreProperties>
</file>